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51"/>
  </p:notesMasterIdLst>
  <p:sldIdLst>
    <p:sldId id="315" r:id="rId3"/>
    <p:sldId id="257" r:id="rId4"/>
    <p:sldId id="316" r:id="rId5"/>
    <p:sldId id="258" r:id="rId6"/>
    <p:sldId id="359" r:id="rId7"/>
    <p:sldId id="259" r:id="rId8"/>
    <p:sldId id="261" r:id="rId9"/>
    <p:sldId id="265" r:id="rId10"/>
    <p:sldId id="357" r:id="rId11"/>
    <p:sldId id="269" r:id="rId12"/>
    <p:sldId id="386" r:id="rId13"/>
    <p:sldId id="266" r:id="rId14"/>
    <p:sldId id="270" r:id="rId15"/>
    <p:sldId id="360" r:id="rId16"/>
    <p:sldId id="275" r:id="rId17"/>
    <p:sldId id="323" r:id="rId18"/>
    <p:sldId id="322" r:id="rId19"/>
    <p:sldId id="325" r:id="rId20"/>
    <p:sldId id="297" r:id="rId21"/>
    <p:sldId id="362" r:id="rId22"/>
    <p:sldId id="361" r:id="rId23"/>
    <p:sldId id="363" r:id="rId24"/>
    <p:sldId id="364" r:id="rId25"/>
    <p:sldId id="365" r:id="rId26"/>
    <p:sldId id="366" r:id="rId27"/>
    <p:sldId id="367" r:id="rId28"/>
    <p:sldId id="368" r:id="rId29"/>
    <p:sldId id="369" r:id="rId30"/>
    <p:sldId id="382" r:id="rId31"/>
    <p:sldId id="371" r:id="rId32"/>
    <p:sldId id="384" r:id="rId33"/>
    <p:sldId id="385" r:id="rId34"/>
    <p:sldId id="326" r:id="rId35"/>
    <p:sldId id="327" r:id="rId36"/>
    <p:sldId id="345" r:id="rId37"/>
    <p:sldId id="328" r:id="rId38"/>
    <p:sldId id="317" r:id="rId39"/>
    <p:sldId id="287" r:id="rId40"/>
    <p:sldId id="346" r:id="rId41"/>
    <p:sldId id="347" r:id="rId42"/>
    <p:sldId id="355" r:id="rId43"/>
    <p:sldId id="356" r:id="rId44"/>
    <p:sldId id="348" r:id="rId45"/>
    <p:sldId id="349" r:id="rId46"/>
    <p:sldId id="350" r:id="rId47"/>
    <p:sldId id="351" r:id="rId48"/>
    <p:sldId id="352" r:id="rId49"/>
    <p:sldId id="294" r:id="rId50"/>
  </p:sldIdLst>
  <p:sldSz cx="12192000" cy="6858000"/>
  <p:notesSz cx="7104063" cy="10234613"/>
  <p:embeddedFontLst>
    <p:embeddedFont>
      <p:font typeface="Century Gothic" panose="020B0502020202020204" pitchFamily="34" charset="0"/>
      <p:regular r:id="rId52"/>
      <p:bold r:id="rId53"/>
      <p:italic r:id="rId54"/>
      <p:boldItalic r:id="rId55"/>
    </p:embeddedFont>
    <p:embeddedFont>
      <p:font typeface="Noto Sans KR" panose="020B0200000000000000" pitchFamily="50" charset="-127"/>
      <p:regular r:id="rId56"/>
      <p:bold r:id="rId57"/>
    </p:embeddedFont>
    <p:embeddedFont>
      <p:font typeface="Noto Sans Symbols" panose="020B0600000101010101" charset="0"/>
      <p:regular r:id="rId58"/>
      <p:bold r:id="rId59"/>
    </p:embeddedFont>
    <p:embeddedFont>
      <p:font typeface="Trebuchet MS" panose="020B0603020202020204" pitchFamily="34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2" roundtripDataSignature="AMtx7mgYUvVwI8kdfAnrhsc4OyWjtqdC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B900"/>
    <a:srgbClr val="040707"/>
    <a:srgbClr val="FF3333"/>
    <a:srgbClr val="B03D0A"/>
    <a:srgbClr val="313132"/>
    <a:srgbClr val="1650A6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E6E1C48-40B0-4F6F-9E59-4831BD3A5665}">
  <a:tblStyle styleId="{EE6E1C48-40B0-4F6F-9E59-4831BD3A5665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333829D-6668-4775-8EFD-F8F454E015D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29" autoAdjust="0"/>
    <p:restoredTop sz="62079" autoAdjust="0"/>
  </p:normalViewPr>
  <p:slideViewPr>
    <p:cSldViewPr snapToGrid="0">
      <p:cViewPr varScale="1">
        <p:scale>
          <a:sx n="78" d="100"/>
          <a:sy n="78" d="100"/>
        </p:scale>
        <p:origin x="2347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font" Target="fonts/font4.fntdata"/><Relationship Id="rId63" Type="http://schemas.openxmlformats.org/officeDocument/2006/relationships/font" Target="fonts/font12.fntdata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6.fntdata"/><Relationship Id="rId61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5.fntdata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72" Type="http://customschemas.google.com/relationships/presentationmetadata" Target="meta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8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8427" cy="51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23992" y="0"/>
            <a:ext cx="3078427" cy="51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b" anchorCtr="0">
            <a:noAutofit/>
          </a:bodyPr>
          <a:lstStyle/>
          <a:p>
            <a:pPr algn="r"/>
            <a:fld id="{00000000-1234-1234-1234-123412341234}" type="slidenum">
              <a:rPr lang="en-US" sz="1300" smtClean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pPr algn="r"/>
              <a:t>‹#›</a:t>
            </a:fld>
            <a:endParaRPr lang="en-US" sz="1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 noRot="1" noChangeAspect="1"/>
          </p:cNvSpPr>
          <p:nvPr>
            <p:ph type="sldImg" idx="2"/>
          </p:nvPr>
        </p:nvSpPr>
        <p:spPr>
          <a:xfrm>
            <a:off x="-180975" y="833438"/>
            <a:ext cx="7404100" cy="4165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704158" y="5276690"/>
            <a:ext cx="5633259" cy="4998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955" tIns="50464" rIns="100955" bIns="50464" anchor="t" anchorCtr="0">
            <a:noAutofit/>
          </a:bodyPr>
          <a:lstStyle/>
          <a:p>
            <a:pPr marL="0" indent="0"/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7" name="Shape 387"/>
          <p:cNvSpPr txBox="1">
            <a:spLocks noGrp="1"/>
          </p:cNvSpPr>
          <p:nvPr>
            <p:ph type="sldNum" idx="12"/>
          </p:nvPr>
        </p:nvSpPr>
        <p:spPr>
          <a:xfrm>
            <a:off x="3679460" y="10551451"/>
            <a:ext cx="3051348" cy="555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955" tIns="50464" rIns="100955" bIns="50464" anchor="ctr" anchorCtr="0">
            <a:noAutofit/>
          </a:bodyPr>
          <a:lstStyle/>
          <a:p>
            <a:pPr algn="r" defTabSz="990752">
              <a:defRPr/>
            </a:pPr>
            <a:fld id="{00000000-1234-1234-1234-123412341234}" type="slidenum"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pPr algn="r" defTabSz="990752">
                <a:defRPr/>
              </a:pPr>
              <a:t>1</a:t>
            </a:fld>
            <a:endParaRPr sz="12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144474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14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99" name="Google Shape;199;p14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b" anchorCtr="0">
            <a:noAutofit/>
          </a:bodyPr>
          <a:lstStyle/>
          <a:p>
            <a:pPr algn="r"/>
            <a:fld id="{00000000-1234-1234-1234-123412341234}" type="slidenum">
              <a:rPr lang="en-US"/>
              <a:pPr algn="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14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99" name="Google Shape;199;p14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b" anchorCtr="0">
            <a:noAutofit/>
          </a:bodyPr>
          <a:lstStyle/>
          <a:p>
            <a:pPr algn="r"/>
            <a:fld id="{00000000-1234-1234-1234-123412341234}" type="slidenum">
              <a:rPr lang="en-US"/>
              <a:pPr algn="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1671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72" name="Google Shape;17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15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08" name="Google Shape;208;p15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b" anchorCtr="0">
            <a:noAutofit/>
          </a:bodyPr>
          <a:lstStyle/>
          <a:p>
            <a:pPr algn="r"/>
            <a:fld id="{00000000-1234-1234-1234-123412341234}" type="slidenum">
              <a:rPr lang="en-US"/>
              <a:pPr algn="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27" name="Google Shape;1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7521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0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62" name="Google Shape;26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0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62" name="Google Shape;26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68501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0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62" name="Google Shape;26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3654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27" name="Google Shape;1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25813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p22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77" name="Google Shape;277;p22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b" anchorCtr="0">
            <a:noAutofit/>
          </a:bodyPr>
          <a:lstStyle/>
          <a:p>
            <a:pPr algn="r"/>
            <a:fld id="{00000000-1234-1234-1234-123412341234}" type="slidenum">
              <a:rPr lang="en-US"/>
              <a:pPr algn="r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0290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p22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77" name="Google Shape;277;p22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b" anchorCtr="0">
            <a:noAutofit/>
          </a:bodyPr>
          <a:lstStyle/>
          <a:p>
            <a:pPr algn="r"/>
            <a:fld id="{00000000-1234-1234-1234-123412341234}" type="slidenum">
              <a:rPr lang="en-US"/>
              <a:pPr algn="r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21389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p22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77" name="Google Shape;277;p22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b" anchorCtr="0">
            <a:noAutofit/>
          </a:bodyPr>
          <a:lstStyle/>
          <a:p>
            <a:pPr algn="r"/>
            <a:fld id="{00000000-1234-1234-1234-123412341234}" type="slidenum">
              <a:rPr lang="en-US"/>
              <a:pPr algn="r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966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p22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77" name="Google Shape;277;p22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b" anchorCtr="0">
            <a:noAutofit/>
          </a:bodyPr>
          <a:lstStyle/>
          <a:p>
            <a:pPr algn="r"/>
            <a:fld id="{00000000-1234-1234-1234-123412341234}" type="slidenum">
              <a:rPr lang="en-US"/>
              <a:pPr algn="r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88574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p22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77" name="Google Shape;277;p22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b" anchorCtr="0">
            <a:noAutofit/>
          </a:bodyPr>
          <a:lstStyle/>
          <a:p>
            <a:pPr algn="r"/>
            <a:fld id="{00000000-1234-1234-1234-123412341234}" type="slidenum">
              <a:rPr lang="en-US"/>
              <a:pPr algn="r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53840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p22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77" name="Google Shape;277;p22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b" anchorCtr="0">
            <a:noAutofit/>
          </a:bodyPr>
          <a:lstStyle/>
          <a:p>
            <a:pPr algn="r"/>
            <a:fld id="{00000000-1234-1234-1234-123412341234}" type="slidenum">
              <a:rPr lang="en-US"/>
              <a:pPr algn="r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2344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p22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77" name="Google Shape;277;p22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b" anchorCtr="0">
            <a:noAutofit/>
          </a:bodyPr>
          <a:lstStyle/>
          <a:p>
            <a:pPr algn="r"/>
            <a:fld id="{00000000-1234-1234-1234-123412341234}" type="slidenum">
              <a:rPr lang="en-US"/>
              <a:pPr algn="r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55218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p22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77" name="Google Shape;277;p22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b" anchorCtr="0">
            <a:noAutofit/>
          </a:bodyPr>
          <a:lstStyle/>
          <a:p>
            <a:pPr algn="r"/>
            <a:fld id="{00000000-1234-1234-1234-123412341234}" type="slidenum">
              <a:rPr lang="en-US"/>
              <a:pPr algn="r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96882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p22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77" name="Google Shape;277;p22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b" anchorCtr="0">
            <a:noAutofit/>
          </a:bodyPr>
          <a:lstStyle/>
          <a:p>
            <a:pPr algn="r"/>
            <a:fld id="{00000000-1234-1234-1234-123412341234}" type="slidenum">
              <a:rPr lang="en-US"/>
              <a:pPr algn="r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72539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p22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77" name="Google Shape;277;p22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b" anchorCtr="0">
            <a:noAutofit/>
          </a:bodyPr>
          <a:lstStyle/>
          <a:p>
            <a:pPr algn="r"/>
            <a:fld id="{00000000-1234-1234-1234-123412341234}" type="slidenum">
              <a:rPr lang="en-US"/>
              <a:pPr algn="r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86382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27" name="Google Shape;1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1784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48195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p22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77" name="Google Shape;277;p22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b" anchorCtr="0">
            <a:noAutofit/>
          </a:bodyPr>
          <a:lstStyle/>
          <a:p>
            <a:pPr algn="r"/>
            <a:fld id="{00000000-1234-1234-1234-123412341234}" type="slidenum">
              <a:rPr lang="en-US"/>
              <a:pPr algn="r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62109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p22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77" name="Google Shape;277;p22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b" anchorCtr="0">
            <a:noAutofit/>
          </a:bodyPr>
          <a:lstStyle/>
          <a:p>
            <a:pPr algn="r"/>
            <a:fld id="{00000000-1234-1234-1234-123412341234}" type="slidenum">
              <a:rPr lang="en-US"/>
              <a:pPr algn="r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30101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p22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77" name="Google Shape;277;p22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b" anchorCtr="0">
            <a:noAutofit/>
          </a:bodyPr>
          <a:lstStyle/>
          <a:p>
            <a:pPr algn="r"/>
            <a:fld id="{00000000-1234-1234-1234-123412341234}" type="slidenum">
              <a:rPr lang="en-US"/>
              <a:pPr algn="r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19671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27" name="Google Shape;1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99694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23" name="Google Shape;22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0938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23" name="Google Shape;22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64213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27" name="Google Shape;1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4456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32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364" name="Google Shape;364;p32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b" anchorCtr="0">
            <a:noAutofit/>
          </a:bodyPr>
          <a:lstStyle/>
          <a:p>
            <a:pPr algn="r"/>
            <a:fld id="{00000000-1234-1234-1234-123412341234}" type="slidenum">
              <a:rPr lang="en-US"/>
              <a:pPr algn="r"/>
              <a:t>38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32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364" name="Google Shape;364;p32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b" anchorCtr="0">
            <a:noAutofit/>
          </a:bodyPr>
          <a:lstStyle/>
          <a:p>
            <a:pPr algn="r"/>
            <a:fld id="{00000000-1234-1234-1234-123412341234}" type="slidenum">
              <a:rPr lang="en-US"/>
              <a:pPr algn="r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2609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9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417" name="Google Shape;41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2594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11" name="Google Shape;111;p4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b" anchorCtr="0">
            <a:noAutofit/>
          </a:bodyPr>
          <a:lstStyle/>
          <a:p>
            <a:pPr algn="r"/>
            <a:fld id="{00000000-1234-1234-1234-123412341234}" type="slidenum">
              <a:rPr lang="en-US"/>
              <a:pPr algn="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27" name="Google Shape;1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62" name="Google Shape;16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62" name="Google Shape;16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0294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5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5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0_Title Slide - Images">
  <p:cSld name="10_Title Slide - Images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hape 20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57647"/>
                </a:srgbClr>
              </a:gs>
              <a:gs pos="58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Shape 22"/>
          <p:cNvSpPr txBox="1">
            <a:spLocks noGrp="1"/>
          </p:cNvSpPr>
          <p:nvPr>
            <p:ph type="subTitle" idx="1"/>
          </p:nvPr>
        </p:nvSpPr>
        <p:spPr>
          <a:xfrm>
            <a:off x="578722" y="1985663"/>
            <a:ext cx="9667451" cy="3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634994" marR="0" lvl="1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210016" marR="0" lvl="2" indent="-1058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778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972008" marR="0" lvl="3" indent="-264581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353004" marR="0" lvl="4" indent="-264581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860999" marR="0" lvl="5" indent="-264581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368994" marR="0" lvl="6" indent="-264581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876989" marR="0" lvl="7" indent="-264581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384984" marR="0" lvl="8" indent="-264581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535180" y="932541"/>
            <a:ext cx="9710378" cy="1092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111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507995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1599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23985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3198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4" name="Shape 2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9177" y="2808046"/>
            <a:ext cx="1807412" cy="3898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69679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98926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- NO LOGO &amp; PAGE NUMBER">
  <p:cSld name="Title, Subtitle, and Content - NO LOGO &amp; PAGE NUMB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507995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1599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23985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3198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568960" y="1951081"/>
            <a:ext cx="11054080" cy="448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507995" marR="0" lvl="0" indent="-25399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marR="0" lvl="1" indent="-25399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marR="0" lvl="2" indent="-25399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marR="0" lvl="3" indent="-380996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marR="0" lvl="4" indent="-395107" algn="l" rtl="0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222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marR="0" lvl="5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55964" marR="0" lvl="6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63959" marR="0" lvl="7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71954" marR="0" lvl="8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553720" y="1314815"/>
            <a:ext cx="11084560" cy="58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507995" marR="0" lvl="0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6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marR="0" lvl="1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marR="0" lvl="2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marR="0" lvl="3" indent="-253997" algn="ctr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marR="0" lvl="4" indent="-253997" algn="ctr" rtl="0"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marR="0" lvl="5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55964" marR="0" lvl="6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63959" marR="0" lvl="7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71954" marR="0" lvl="8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81087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with CONFIDENTIAL">
  <p:cSld name="Title, Subtitle, and Content with CONFIDENTIAL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507995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1599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23985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3198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574167" y="1987046"/>
            <a:ext cx="11054080" cy="4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507995" marR="0" lvl="0" indent="-25399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marR="0" lvl="1" indent="-25399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marR="0" lvl="2" indent="-25399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778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marR="0" lvl="3" indent="-380996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marR="0" lvl="4" indent="-395107" algn="l" rtl="0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222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marR="0" lvl="5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55964" marR="0" lvl="6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63959" marR="0" lvl="7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71954" marR="0" lvl="8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553720" y="1314815"/>
            <a:ext cx="11084560" cy="58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507995" marR="0" lvl="0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6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marR="0" lvl="1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marR="0" lvl="2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marR="0" lvl="3" indent="-253997" algn="ctr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marR="0" lvl="4" indent="-253997" algn="ctr" rtl="0"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marR="0" lvl="5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55964" marR="0" lvl="6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63959" marR="0" lvl="7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71954" marR="0" lvl="8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1" name="Shape 51"/>
          <p:cNvSpPr/>
          <p:nvPr/>
        </p:nvSpPr>
        <p:spPr>
          <a:xfrm>
            <a:off x="7833032" y="6424130"/>
            <a:ext cx="3069851" cy="275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-US" sz="889" b="1" i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 sz="1556"/>
          </a:p>
        </p:txBody>
      </p:sp>
    </p:spTree>
    <p:extLst>
      <p:ext uri="{BB962C8B-B14F-4D97-AF65-F5344CB8AC3E}">
        <p14:creationId xmlns:p14="http://schemas.microsoft.com/office/powerpoint/2010/main" val="18937202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Photograph">
  <p:cSld name="Content with Photograph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553721" y="703918"/>
            <a:ext cx="6580130" cy="687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507995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1599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23985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3198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568960" y="1969063"/>
            <a:ext cx="6562037" cy="4471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507995" marR="0" lvl="0" indent="-25399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marR="0" lvl="1" indent="-25399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marR="0" lvl="2" indent="-25399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marR="0" lvl="3" indent="-380996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marR="0" lvl="4" indent="-395107" algn="l" rtl="0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222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marR="0" lvl="5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55964" marR="0" lvl="6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63959" marR="0" lvl="7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71954" marR="0" lvl="8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2"/>
          </p:nvPr>
        </p:nvSpPr>
        <p:spPr>
          <a:xfrm>
            <a:off x="553721" y="1314815"/>
            <a:ext cx="6580130" cy="58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507995" marR="0" lvl="0" indent="-25399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6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marR="0" lvl="1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marR="0" lvl="2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marR="0" lvl="3" indent="-253997" algn="ctr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marR="0" lvl="4" indent="-253997" algn="ctr" rtl="0"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marR="0" lvl="5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55964" marR="0" lvl="6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63959" marR="0" lvl="7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71954" marR="0" lvl="8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47864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Two Content">
  <p:cSld name="Title, Subtitle, and Two Conten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553720" y="727058"/>
            <a:ext cx="11084560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507995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1599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23985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3198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553721" y="2346291"/>
            <a:ext cx="5494514" cy="410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507995" marR="0" lvl="0" indent="-42332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•"/>
              <a:defRPr sz="2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marR="0" lvl="1" indent="-39510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•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marR="0" lvl="2" indent="-38099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•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marR="0" lvl="3" indent="-380996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marR="0" lvl="4" indent="-380996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marR="0" lvl="5" indent="-380996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55964" marR="0" lvl="6" indent="-380996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63959" marR="0" lvl="7" indent="-380996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71954" marR="0" lvl="8" indent="-380996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2"/>
          </p:nvPr>
        </p:nvSpPr>
        <p:spPr>
          <a:xfrm>
            <a:off x="6143767" y="2346291"/>
            <a:ext cx="5494513" cy="410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507995" marR="0" lvl="0" indent="-42332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•"/>
              <a:defRPr sz="2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marR="0" lvl="1" indent="-39510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•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marR="0" lvl="2" indent="-38099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•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marR="0" lvl="3" indent="-380996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marR="0" lvl="4" indent="-380996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marR="0" lvl="5" indent="-380996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55964" marR="0" lvl="6" indent="-380996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63959" marR="0" lvl="7" indent="-380996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71954" marR="0" lvl="8" indent="-380996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3"/>
          </p:nvPr>
        </p:nvSpPr>
        <p:spPr>
          <a:xfrm>
            <a:off x="553720" y="1311743"/>
            <a:ext cx="11084560" cy="58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507995" marR="0" lvl="0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6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marR="0" lvl="1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marR="0" lvl="2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marR="0" lvl="3" indent="-253997" algn="ctr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marR="0" lvl="4" indent="-253997" algn="ctr" rtl="0"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marR="0" lvl="5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55964" marR="0" lvl="6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63959" marR="0" lvl="7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71954" marR="0" lvl="8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45925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" type="titleOnly">
  <p:cSld name="Video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1726108" y="5947368"/>
            <a:ext cx="8739784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22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507995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1599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23985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3198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5" name="Shape 65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03635" y="5713473"/>
            <a:ext cx="8384731" cy="1156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50276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Placeholder">
  <p:cSld name="DEMO Placehold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553720" y="5743860"/>
            <a:ext cx="11084560" cy="595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507995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1599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23985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3198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4357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1" name="Google Shape;21;p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" name="Google Shape;25;p42"/>
          <p:cNvSpPr/>
          <p:nvPr/>
        </p:nvSpPr>
        <p:spPr>
          <a:xfrm>
            <a:off x="387275" y="666974"/>
            <a:ext cx="11209469" cy="45719"/>
          </a:xfrm>
          <a:prstGeom prst="rect">
            <a:avLst/>
          </a:prstGeom>
          <a:solidFill>
            <a:srgbClr val="76B900"/>
          </a:solidFill>
          <a:ln>
            <a:solidFill>
              <a:srgbClr val="76B90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5" indent="0" algn="ctr">
              <a:buNone/>
              <a:defRPr sz="2000"/>
            </a:lvl2pPr>
            <a:lvl3pPr marL="914391" indent="0" algn="ctr">
              <a:buNone/>
              <a:defRPr sz="1800"/>
            </a:lvl3pPr>
            <a:lvl4pPr marL="1371586" indent="0" algn="ctr">
              <a:buNone/>
              <a:defRPr sz="1600"/>
            </a:lvl4pPr>
            <a:lvl5pPr marL="1828782" indent="0" algn="ctr">
              <a:buNone/>
              <a:defRPr sz="1600"/>
            </a:lvl5pPr>
            <a:lvl6pPr marL="2285977" indent="0" algn="ctr">
              <a:buNone/>
              <a:defRPr sz="1600"/>
            </a:lvl6pPr>
            <a:lvl7pPr marL="2743173" indent="0" algn="ctr">
              <a:buNone/>
              <a:defRPr sz="1600"/>
            </a:lvl7pPr>
            <a:lvl8pPr marL="3200368" indent="0" algn="ctr">
              <a:buNone/>
              <a:defRPr sz="1600"/>
            </a:lvl8pPr>
            <a:lvl9pPr marL="3657563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6"/>
          </a:xfrm>
          <a:prstGeom prst="rect">
            <a:avLst/>
          </a:prstGeom>
        </p:spPr>
        <p:txBody>
          <a:bodyPr/>
          <a:lstStyle/>
          <a:p>
            <a:fld id="{A92068A9-4DAD-4A25-B435-CBBAEE895AA0}" type="datetimeFigureOut">
              <a:rPr lang="ko-KR" altLang="en-US" smtClean="0"/>
              <a:t>2025-05-02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6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6"/>
          </a:xfrm>
          <a:prstGeom prst="rect">
            <a:avLst/>
          </a:prstGeom>
        </p:spPr>
        <p:txBody>
          <a:bodyPr/>
          <a:lstStyle/>
          <a:p>
            <a:fld id="{F8C518F7-30CA-4349-B677-65C67CD806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225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Noto Sans KR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Noto Sans KR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4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4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4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4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KR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4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KR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4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oto Sans KR"/>
              <a:buNone/>
              <a:defRPr sz="44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555271" y="726147"/>
            <a:ext cx="11081461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574892" y="1906126"/>
            <a:ext cx="11054368" cy="4661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/>
          <p:nvPr/>
        </p:nvSpPr>
        <p:spPr>
          <a:xfrm>
            <a:off x="10846949" y="6479207"/>
            <a:ext cx="356697" cy="179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44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 sz="1167" cap="none">
                <a:solidFill>
                  <a:srgbClr val="12FEB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167" cap="none">
              <a:solidFill>
                <a:srgbClr val="12FEB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5" name="Shape 15"/>
          <p:cNvGrpSpPr/>
          <p:nvPr/>
        </p:nvGrpSpPr>
        <p:grpSpPr>
          <a:xfrm>
            <a:off x="11281895" y="6518237"/>
            <a:ext cx="648336" cy="119757"/>
            <a:chOff x="677492" y="-1417931"/>
            <a:chExt cx="3154606" cy="582700"/>
          </a:xfrm>
        </p:grpSpPr>
        <p:sp>
          <p:nvSpPr>
            <p:cNvPr id="16" name="Shape 16"/>
            <p:cNvSpPr/>
            <p:nvPr/>
          </p:nvSpPr>
          <p:spPr>
            <a:xfrm>
              <a:off x="3761772" y="-980905"/>
              <a:ext cx="70326" cy="686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9655" y="53493"/>
                  </a:moveTo>
                  <a:cubicBezTo>
                    <a:pt x="49655" y="37590"/>
                    <a:pt x="49655" y="37590"/>
                    <a:pt x="49655" y="37590"/>
                  </a:cubicBezTo>
                  <a:cubicBezTo>
                    <a:pt x="59310" y="37590"/>
                    <a:pt x="59310" y="37590"/>
                    <a:pt x="59310" y="37590"/>
                  </a:cubicBezTo>
                  <a:cubicBezTo>
                    <a:pt x="64827" y="37590"/>
                    <a:pt x="71724" y="39036"/>
                    <a:pt x="71724" y="44819"/>
                  </a:cubicBezTo>
                  <a:cubicBezTo>
                    <a:pt x="71724" y="52048"/>
                    <a:pt x="68965" y="53493"/>
                    <a:pt x="62068" y="53493"/>
                  </a:cubicBezTo>
                  <a:cubicBezTo>
                    <a:pt x="49655" y="53493"/>
                    <a:pt x="49655" y="53493"/>
                    <a:pt x="49655" y="53493"/>
                  </a:cubicBezTo>
                  <a:moveTo>
                    <a:pt x="49655" y="65060"/>
                  </a:moveTo>
                  <a:cubicBezTo>
                    <a:pt x="56551" y="65060"/>
                    <a:pt x="56551" y="65060"/>
                    <a:pt x="56551" y="65060"/>
                  </a:cubicBezTo>
                  <a:cubicBezTo>
                    <a:pt x="71724" y="91084"/>
                    <a:pt x="71724" y="91084"/>
                    <a:pt x="71724" y="91084"/>
                  </a:cubicBezTo>
                  <a:cubicBezTo>
                    <a:pt x="86896" y="91084"/>
                    <a:pt x="86896" y="91084"/>
                    <a:pt x="86896" y="91084"/>
                  </a:cubicBezTo>
                  <a:cubicBezTo>
                    <a:pt x="71724" y="63614"/>
                    <a:pt x="71724" y="63614"/>
                    <a:pt x="71724" y="63614"/>
                  </a:cubicBezTo>
                  <a:cubicBezTo>
                    <a:pt x="80000" y="62168"/>
                    <a:pt x="86896" y="59277"/>
                    <a:pt x="86896" y="46265"/>
                  </a:cubicBezTo>
                  <a:cubicBezTo>
                    <a:pt x="86896" y="31807"/>
                    <a:pt x="77241" y="27469"/>
                    <a:pt x="60689" y="27469"/>
                  </a:cubicBezTo>
                  <a:cubicBezTo>
                    <a:pt x="35862" y="27469"/>
                    <a:pt x="35862" y="27469"/>
                    <a:pt x="35862" y="27469"/>
                  </a:cubicBezTo>
                  <a:cubicBezTo>
                    <a:pt x="35862" y="91084"/>
                    <a:pt x="35862" y="91084"/>
                    <a:pt x="35862" y="91084"/>
                  </a:cubicBezTo>
                  <a:cubicBezTo>
                    <a:pt x="49655" y="91084"/>
                    <a:pt x="49655" y="91084"/>
                    <a:pt x="49655" y="91084"/>
                  </a:cubicBezTo>
                  <a:cubicBezTo>
                    <a:pt x="49655" y="65060"/>
                    <a:pt x="49655" y="65060"/>
                    <a:pt x="49655" y="65060"/>
                  </a:cubicBezTo>
                  <a:moveTo>
                    <a:pt x="120000" y="59277"/>
                  </a:moveTo>
                  <a:cubicBezTo>
                    <a:pt x="120000" y="21686"/>
                    <a:pt x="91034" y="0"/>
                    <a:pt x="60689" y="0"/>
                  </a:cubicBezTo>
                  <a:cubicBezTo>
                    <a:pt x="28965" y="0"/>
                    <a:pt x="0" y="21686"/>
                    <a:pt x="0" y="59277"/>
                  </a:cubicBezTo>
                  <a:cubicBezTo>
                    <a:pt x="0" y="96867"/>
                    <a:pt x="28965" y="119999"/>
                    <a:pt x="60689" y="119999"/>
                  </a:cubicBezTo>
                  <a:cubicBezTo>
                    <a:pt x="91034" y="119999"/>
                    <a:pt x="120000" y="96867"/>
                    <a:pt x="120000" y="59277"/>
                  </a:cubicBezTo>
                  <a:moveTo>
                    <a:pt x="102068" y="59277"/>
                  </a:moveTo>
                  <a:cubicBezTo>
                    <a:pt x="102068" y="86746"/>
                    <a:pt x="82758" y="105542"/>
                    <a:pt x="60689" y="105542"/>
                  </a:cubicBezTo>
                  <a:cubicBezTo>
                    <a:pt x="60689" y="105542"/>
                    <a:pt x="60689" y="105542"/>
                    <a:pt x="60689" y="105542"/>
                  </a:cubicBezTo>
                  <a:cubicBezTo>
                    <a:pt x="35862" y="105542"/>
                    <a:pt x="17931" y="86746"/>
                    <a:pt x="17931" y="59277"/>
                  </a:cubicBezTo>
                  <a:cubicBezTo>
                    <a:pt x="17931" y="31807"/>
                    <a:pt x="35862" y="13012"/>
                    <a:pt x="60689" y="13012"/>
                  </a:cubicBezTo>
                  <a:cubicBezTo>
                    <a:pt x="82758" y="13012"/>
                    <a:pt x="102068" y="31807"/>
                    <a:pt x="102068" y="592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Shape 17"/>
            <p:cNvSpPr/>
            <p:nvPr/>
          </p:nvSpPr>
          <p:spPr>
            <a:xfrm>
              <a:off x="1700563" y="-1309093"/>
              <a:ext cx="2039443" cy="38511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9904" y="0"/>
                  </a:moveTo>
                  <a:cubicBezTo>
                    <a:pt x="49904" y="120000"/>
                    <a:pt x="49904" y="120000"/>
                    <a:pt x="49904" y="120000"/>
                  </a:cubicBezTo>
                  <a:cubicBezTo>
                    <a:pt x="56238" y="120000"/>
                    <a:pt x="56238" y="120000"/>
                    <a:pt x="56238" y="120000"/>
                  </a:cubicBezTo>
                  <a:cubicBezTo>
                    <a:pt x="56238" y="0"/>
                    <a:pt x="56238" y="0"/>
                    <a:pt x="56238" y="0"/>
                  </a:cubicBezTo>
                  <a:lnTo>
                    <a:pt x="49904" y="0"/>
                  </a:lnTo>
                  <a:close/>
                  <a:moveTo>
                    <a:pt x="0" y="0"/>
                  </a:moveTo>
                  <a:cubicBezTo>
                    <a:pt x="0" y="120000"/>
                    <a:pt x="0" y="120000"/>
                    <a:pt x="0" y="120000"/>
                  </a:cubicBezTo>
                  <a:cubicBezTo>
                    <a:pt x="6380" y="120000"/>
                    <a:pt x="6380" y="120000"/>
                    <a:pt x="6380" y="120000"/>
                  </a:cubicBezTo>
                  <a:cubicBezTo>
                    <a:pt x="6380" y="26694"/>
                    <a:pt x="6380" y="26694"/>
                    <a:pt x="6380" y="26694"/>
                  </a:cubicBezTo>
                  <a:cubicBezTo>
                    <a:pt x="11380" y="26949"/>
                    <a:pt x="11380" y="26949"/>
                    <a:pt x="11380" y="26949"/>
                  </a:cubicBezTo>
                  <a:cubicBezTo>
                    <a:pt x="13000" y="26949"/>
                    <a:pt x="14142" y="28983"/>
                    <a:pt x="14952" y="33559"/>
                  </a:cubicBezTo>
                  <a:cubicBezTo>
                    <a:pt x="15952" y="39152"/>
                    <a:pt x="16380" y="48559"/>
                    <a:pt x="16380" y="65338"/>
                  </a:cubicBezTo>
                  <a:cubicBezTo>
                    <a:pt x="16380" y="120000"/>
                    <a:pt x="16380" y="120000"/>
                    <a:pt x="16380" y="120000"/>
                  </a:cubicBezTo>
                  <a:cubicBezTo>
                    <a:pt x="22571" y="120000"/>
                    <a:pt x="22571" y="120000"/>
                    <a:pt x="22571" y="120000"/>
                  </a:cubicBezTo>
                  <a:cubicBezTo>
                    <a:pt x="22571" y="53644"/>
                    <a:pt x="22571" y="53644"/>
                    <a:pt x="22571" y="53644"/>
                  </a:cubicBezTo>
                  <a:cubicBezTo>
                    <a:pt x="22571" y="6355"/>
                    <a:pt x="16904" y="0"/>
                    <a:pt x="11380" y="0"/>
                  </a:cubicBezTo>
                  <a:lnTo>
                    <a:pt x="0" y="0"/>
                  </a:lnTo>
                  <a:close/>
                  <a:moveTo>
                    <a:pt x="60095" y="0"/>
                  </a:moveTo>
                  <a:cubicBezTo>
                    <a:pt x="60095" y="120000"/>
                    <a:pt x="60095" y="120000"/>
                    <a:pt x="60095" y="120000"/>
                  </a:cubicBezTo>
                  <a:cubicBezTo>
                    <a:pt x="70428" y="120000"/>
                    <a:pt x="70428" y="120000"/>
                    <a:pt x="70428" y="120000"/>
                  </a:cubicBezTo>
                  <a:cubicBezTo>
                    <a:pt x="75904" y="120000"/>
                    <a:pt x="77666" y="115169"/>
                    <a:pt x="79619" y="104237"/>
                  </a:cubicBezTo>
                  <a:cubicBezTo>
                    <a:pt x="81000" y="96610"/>
                    <a:pt x="81857" y="79830"/>
                    <a:pt x="81857" y="61525"/>
                  </a:cubicBezTo>
                  <a:cubicBezTo>
                    <a:pt x="81857" y="44491"/>
                    <a:pt x="81142" y="29491"/>
                    <a:pt x="79809" y="20084"/>
                  </a:cubicBezTo>
                  <a:cubicBezTo>
                    <a:pt x="77476" y="3305"/>
                    <a:pt x="74095" y="0"/>
                    <a:pt x="69000" y="0"/>
                  </a:cubicBezTo>
                  <a:lnTo>
                    <a:pt x="60095" y="0"/>
                  </a:lnTo>
                  <a:close/>
                  <a:moveTo>
                    <a:pt x="66428" y="26186"/>
                  </a:moveTo>
                  <a:cubicBezTo>
                    <a:pt x="69142" y="26186"/>
                    <a:pt x="69142" y="26186"/>
                    <a:pt x="69142" y="26186"/>
                  </a:cubicBezTo>
                  <a:cubicBezTo>
                    <a:pt x="73095" y="26186"/>
                    <a:pt x="75666" y="35593"/>
                    <a:pt x="75666" y="60254"/>
                  </a:cubicBezTo>
                  <a:cubicBezTo>
                    <a:pt x="75666" y="84915"/>
                    <a:pt x="73095" y="94576"/>
                    <a:pt x="69142" y="94576"/>
                  </a:cubicBezTo>
                  <a:cubicBezTo>
                    <a:pt x="66428" y="94576"/>
                    <a:pt x="66428" y="94576"/>
                    <a:pt x="66428" y="94576"/>
                  </a:cubicBezTo>
                  <a:lnTo>
                    <a:pt x="66428" y="26186"/>
                  </a:lnTo>
                  <a:close/>
                  <a:moveTo>
                    <a:pt x="40761" y="0"/>
                  </a:moveTo>
                  <a:cubicBezTo>
                    <a:pt x="35476" y="95084"/>
                    <a:pt x="35476" y="95084"/>
                    <a:pt x="35476" y="95084"/>
                  </a:cubicBezTo>
                  <a:cubicBezTo>
                    <a:pt x="30380" y="0"/>
                    <a:pt x="30380" y="0"/>
                    <a:pt x="30380" y="0"/>
                  </a:cubicBezTo>
                  <a:cubicBezTo>
                    <a:pt x="23523" y="0"/>
                    <a:pt x="23523" y="0"/>
                    <a:pt x="23523" y="0"/>
                  </a:cubicBezTo>
                  <a:cubicBezTo>
                    <a:pt x="30761" y="120000"/>
                    <a:pt x="30761" y="120000"/>
                    <a:pt x="30761" y="120000"/>
                  </a:cubicBezTo>
                  <a:cubicBezTo>
                    <a:pt x="39904" y="120000"/>
                    <a:pt x="39904" y="120000"/>
                    <a:pt x="39904" y="120000"/>
                  </a:cubicBezTo>
                  <a:cubicBezTo>
                    <a:pt x="47238" y="0"/>
                    <a:pt x="47238" y="0"/>
                    <a:pt x="47238" y="0"/>
                  </a:cubicBezTo>
                  <a:lnTo>
                    <a:pt x="40761" y="0"/>
                  </a:lnTo>
                  <a:close/>
                  <a:moveTo>
                    <a:pt x="84809" y="120000"/>
                  </a:moveTo>
                  <a:cubicBezTo>
                    <a:pt x="91190" y="120000"/>
                    <a:pt x="91190" y="120000"/>
                    <a:pt x="91190" y="120000"/>
                  </a:cubicBezTo>
                  <a:cubicBezTo>
                    <a:pt x="91190" y="0"/>
                    <a:pt x="91190" y="0"/>
                    <a:pt x="91190" y="0"/>
                  </a:cubicBezTo>
                  <a:cubicBezTo>
                    <a:pt x="84809" y="0"/>
                    <a:pt x="84809" y="0"/>
                    <a:pt x="84809" y="0"/>
                  </a:cubicBezTo>
                  <a:lnTo>
                    <a:pt x="84809" y="120000"/>
                  </a:lnTo>
                  <a:close/>
                  <a:moveTo>
                    <a:pt x="102619" y="254"/>
                  </a:moveTo>
                  <a:cubicBezTo>
                    <a:pt x="93761" y="120000"/>
                    <a:pt x="93761" y="120000"/>
                    <a:pt x="93761" y="120000"/>
                  </a:cubicBezTo>
                  <a:cubicBezTo>
                    <a:pt x="100000" y="120000"/>
                    <a:pt x="100000" y="120000"/>
                    <a:pt x="100000" y="120000"/>
                  </a:cubicBezTo>
                  <a:cubicBezTo>
                    <a:pt x="101428" y="98898"/>
                    <a:pt x="101428" y="98898"/>
                    <a:pt x="101428" y="98898"/>
                  </a:cubicBezTo>
                  <a:cubicBezTo>
                    <a:pt x="111904" y="98898"/>
                    <a:pt x="111904" y="98898"/>
                    <a:pt x="111904" y="98898"/>
                  </a:cubicBezTo>
                  <a:cubicBezTo>
                    <a:pt x="113238" y="120000"/>
                    <a:pt x="113238" y="120000"/>
                    <a:pt x="113238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11095" y="254"/>
                    <a:pt x="111095" y="254"/>
                    <a:pt x="111095" y="254"/>
                  </a:cubicBezTo>
                  <a:lnTo>
                    <a:pt x="102619" y="254"/>
                  </a:lnTo>
                  <a:close/>
                  <a:moveTo>
                    <a:pt x="106714" y="22118"/>
                  </a:moveTo>
                  <a:cubicBezTo>
                    <a:pt x="110571" y="78050"/>
                    <a:pt x="110571" y="78050"/>
                    <a:pt x="110571" y="78050"/>
                  </a:cubicBezTo>
                  <a:cubicBezTo>
                    <a:pt x="102761" y="78050"/>
                    <a:pt x="102761" y="78050"/>
                    <a:pt x="102761" y="78050"/>
                  </a:cubicBezTo>
                  <a:lnTo>
                    <a:pt x="106714" y="221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Shape 18"/>
            <p:cNvSpPr/>
            <p:nvPr/>
          </p:nvSpPr>
          <p:spPr>
            <a:xfrm>
              <a:off x="677492" y="-1417931"/>
              <a:ext cx="877396" cy="582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4751" y="35766"/>
                  </a:moveTo>
                  <a:cubicBezTo>
                    <a:pt x="44751" y="24902"/>
                    <a:pt x="44751" y="24902"/>
                    <a:pt x="44751" y="24902"/>
                  </a:cubicBezTo>
                  <a:cubicBezTo>
                    <a:pt x="45524" y="24902"/>
                    <a:pt x="46187" y="24735"/>
                    <a:pt x="46850" y="24735"/>
                  </a:cubicBezTo>
                  <a:cubicBezTo>
                    <a:pt x="66519" y="23899"/>
                    <a:pt x="79447" y="50306"/>
                    <a:pt x="79447" y="50306"/>
                  </a:cubicBezTo>
                  <a:cubicBezTo>
                    <a:pt x="79447" y="50306"/>
                    <a:pt x="65524" y="79554"/>
                    <a:pt x="50607" y="79554"/>
                  </a:cubicBezTo>
                  <a:cubicBezTo>
                    <a:pt x="48397" y="79554"/>
                    <a:pt x="46519" y="78885"/>
                    <a:pt x="44751" y="78050"/>
                  </a:cubicBezTo>
                  <a:cubicBezTo>
                    <a:pt x="44751" y="45125"/>
                    <a:pt x="44751" y="45125"/>
                    <a:pt x="44751" y="45125"/>
                  </a:cubicBezTo>
                  <a:cubicBezTo>
                    <a:pt x="52375" y="46629"/>
                    <a:pt x="53922" y="51643"/>
                    <a:pt x="58563" y="63175"/>
                  </a:cubicBezTo>
                  <a:cubicBezTo>
                    <a:pt x="68729" y="50139"/>
                    <a:pt x="68729" y="50139"/>
                    <a:pt x="68729" y="50139"/>
                  </a:cubicBezTo>
                  <a:cubicBezTo>
                    <a:pt x="68729" y="50139"/>
                    <a:pt x="61325" y="35431"/>
                    <a:pt x="48729" y="35431"/>
                  </a:cubicBezTo>
                  <a:cubicBezTo>
                    <a:pt x="47403" y="35431"/>
                    <a:pt x="46077" y="35598"/>
                    <a:pt x="44751" y="35766"/>
                  </a:cubicBezTo>
                  <a:moveTo>
                    <a:pt x="44751" y="0"/>
                  </a:moveTo>
                  <a:cubicBezTo>
                    <a:pt x="44751" y="16211"/>
                    <a:pt x="44751" y="16211"/>
                    <a:pt x="44751" y="16211"/>
                  </a:cubicBezTo>
                  <a:cubicBezTo>
                    <a:pt x="45524" y="16044"/>
                    <a:pt x="46187" y="16044"/>
                    <a:pt x="46850" y="15877"/>
                  </a:cubicBezTo>
                  <a:cubicBezTo>
                    <a:pt x="74143" y="14540"/>
                    <a:pt x="91933" y="49805"/>
                    <a:pt x="91933" y="49805"/>
                  </a:cubicBezTo>
                  <a:cubicBezTo>
                    <a:pt x="91933" y="49805"/>
                    <a:pt x="71491" y="87409"/>
                    <a:pt x="50276" y="87409"/>
                  </a:cubicBezTo>
                  <a:cubicBezTo>
                    <a:pt x="48287" y="87409"/>
                    <a:pt x="46519" y="87075"/>
                    <a:pt x="44751" y="86573"/>
                  </a:cubicBezTo>
                  <a:cubicBezTo>
                    <a:pt x="44751" y="96601"/>
                    <a:pt x="44751" y="96601"/>
                    <a:pt x="44751" y="96601"/>
                  </a:cubicBezTo>
                  <a:cubicBezTo>
                    <a:pt x="46298" y="96935"/>
                    <a:pt x="47734" y="97103"/>
                    <a:pt x="49392" y="97103"/>
                  </a:cubicBezTo>
                  <a:cubicBezTo>
                    <a:pt x="69171" y="97103"/>
                    <a:pt x="83425" y="81727"/>
                    <a:pt x="97348" y="63676"/>
                  </a:cubicBezTo>
                  <a:cubicBezTo>
                    <a:pt x="99668" y="66518"/>
                    <a:pt x="109060" y="73203"/>
                    <a:pt x="110939" y="76211"/>
                  </a:cubicBezTo>
                  <a:cubicBezTo>
                    <a:pt x="97790" y="92924"/>
                    <a:pt x="67071" y="106295"/>
                    <a:pt x="49613" y="106295"/>
                  </a:cubicBezTo>
                  <a:cubicBezTo>
                    <a:pt x="47955" y="106295"/>
                    <a:pt x="46408" y="106295"/>
                    <a:pt x="44751" y="105961"/>
                  </a:cubicBezTo>
                  <a:cubicBezTo>
                    <a:pt x="44751" y="120000"/>
                    <a:pt x="44751" y="120000"/>
                    <a:pt x="4475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0"/>
                    <a:pt x="120000" y="0"/>
                    <a:pt x="120000" y="0"/>
                  </a:cubicBezTo>
                  <a:lnTo>
                    <a:pt x="44751" y="0"/>
                  </a:lnTo>
                  <a:close/>
                  <a:moveTo>
                    <a:pt x="44751" y="78050"/>
                  </a:moveTo>
                  <a:cubicBezTo>
                    <a:pt x="44751" y="86573"/>
                    <a:pt x="44751" y="86573"/>
                    <a:pt x="44751" y="86573"/>
                  </a:cubicBezTo>
                  <a:cubicBezTo>
                    <a:pt x="26519" y="81727"/>
                    <a:pt x="21436" y="52980"/>
                    <a:pt x="21436" y="52980"/>
                  </a:cubicBezTo>
                  <a:cubicBezTo>
                    <a:pt x="21436" y="52980"/>
                    <a:pt x="30165" y="38105"/>
                    <a:pt x="44751" y="35766"/>
                  </a:cubicBezTo>
                  <a:cubicBezTo>
                    <a:pt x="44751" y="45125"/>
                    <a:pt x="44751" y="45125"/>
                    <a:pt x="44751" y="45125"/>
                  </a:cubicBezTo>
                  <a:cubicBezTo>
                    <a:pt x="44751" y="45125"/>
                    <a:pt x="44751" y="45125"/>
                    <a:pt x="44751" y="45125"/>
                  </a:cubicBezTo>
                  <a:cubicBezTo>
                    <a:pt x="37127" y="43788"/>
                    <a:pt x="31049" y="54651"/>
                    <a:pt x="31049" y="54651"/>
                  </a:cubicBezTo>
                  <a:cubicBezTo>
                    <a:pt x="31049" y="54651"/>
                    <a:pt x="34475" y="72869"/>
                    <a:pt x="44751" y="78050"/>
                  </a:cubicBezTo>
                  <a:moveTo>
                    <a:pt x="12265" y="51643"/>
                  </a:moveTo>
                  <a:cubicBezTo>
                    <a:pt x="12265" y="51643"/>
                    <a:pt x="23093" y="27409"/>
                    <a:pt x="44751" y="24902"/>
                  </a:cubicBezTo>
                  <a:cubicBezTo>
                    <a:pt x="44751" y="16211"/>
                    <a:pt x="44751" y="16211"/>
                    <a:pt x="44751" y="16211"/>
                  </a:cubicBezTo>
                  <a:cubicBezTo>
                    <a:pt x="20773" y="19052"/>
                    <a:pt x="0" y="49805"/>
                    <a:pt x="0" y="49805"/>
                  </a:cubicBezTo>
                  <a:cubicBezTo>
                    <a:pt x="0" y="49805"/>
                    <a:pt x="11712" y="101281"/>
                    <a:pt x="44751" y="105961"/>
                  </a:cubicBezTo>
                  <a:cubicBezTo>
                    <a:pt x="44751" y="96601"/>
                    <a:pt x="44751" y="96601"/>
                    <a:pt x="44751" y="96601"/>
                  </a:cubicBezTo>
                  <a:cubicBezTo>
                    <a:pt x="20552" y="92089"/>
                    <a:pt x="12265" y="51643"/>
                    <a:pt x="12265" y="5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850751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57.jpeg"/><Relationship Id="rId7" Type="http://schemas.openxmlformats.org/officeDocument/2006/relationships/image" Target="../media/image6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/>
        </p:nvSpPr>
        <p:spPr>
          <a:xfrm>
            <a:off x="0" y="0"/>
            <a:ext cx="4876539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/>
            <a:endParaRPr sz="2000" b="1" dirty="0">
              <a:solidFill>
                <a:srgbClr val="FFFFFF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90" name="Shape 390"/>
          <p:cNvSpPr txBox="1"/>
          <p:nvPr/>
        </p:nvSpPr>
        <p:spPr>
          <a:xfrm>
            <a:off x="0" y="1535840"/>
            <a:ext cx="4876667" cy="3568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lnSpc>
                <a:spcPct val="150000"/>
              </a:lnSpc>
            </a:pPr>
            <a:r>
              <a:rPr lang="en-US" altLang="ko-KR" sz="2000" b="1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Generative AI Workshop</a:t>
            </a:r>
          </a:p>
        </p:txBody>
      </p:sp>
      <p:sp>
        <p:nvSpPr>
          <p:cNvPr id="391" name="Shape 391"/>
          <p:cNvSpPr txBox="1">
            <a:spLocks noGrp="1"/>
          </p:cNvSpPr>
          <p:nvPr>
            <p:ph type="body" idx="4294967295"/>
          </p:nvPr>
        </p:nvSpPr>
        <p:spPr>
          <a:xfrm>
            <a:off x="5394592" y="1202296"/>
            <a:ext cx="6115139" cy="445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611" tIns="50778" rIns="101611" bIns="50778" anchor="ctr" anchorCtr="0">
            <a:noAutofit/>
          </a:bodyPr>
          <a:lstStyle/>
          <a:p>
            <a:pPr marL="0" indent="0" algn="ctr">
              <a:lnSpc>
                <a:spcPct val="150000"/>
              </a:lnSpc>
              <a:spcBef>
                <a:spcPts val="0"/>
              </a:spcBef>
            </a:pPr>
            <a:r>
              <a:rPr lang="en-US" sz="1889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10,11  Oct 2024</a:t>
            </a:r>
            <a:endParaRPr sz="1889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384" y="465272"/>
            <a:ext cx="845084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15990"/>
            <a:endParaRPr lang="ko-KR" altLang="en-US" sz="1556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5935" y="396877"/>
            <a:ext cx="2349324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15990"/>
            <a:r>
              <a:rPr lang="en-US" altLang="ko-KR" sz="1556" b="1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MDF#AZWELLPLUS</a:t>
            </a:r>
            <a:endParaRPr lang="ko-KR" altLang="en-US" sz="1556" b="1" dirty="0">
              <a:solidFill>
                <a:srgbClr val="FFFFFF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4"/>
          <p:cNvSpPr txBox="1"/>
          <p:nvPr/>
        </p:nvSpPr>
        <p:spPr>
          <a:xfrm>
            <a:off x="363044" y="309998"/>
            <a:ext cx="6149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제작물</a:t>
            </a:r>
            <a:endParaRPr sz="18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4" name="Google Shape;204;p14"/>
          <p:cNvSpPr/>
          <p:nvPr/>
        </p:nvSpPr>
        <p:spPr>
          <a:xfrm>
            <a:off x="363044" y="1131179"/>
            <a:ext cx="2116205" cy="31471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1" dirty="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현수막 </a:t>
            </a:r>
            <a:r>
              <a:rPr lang="en-US" altLang="ko-KR" sz="1100" b="1" dirty="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– 2ea</a:t>
            </a:r>
            <a:endParaRPr sz="1100" dirty="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54BB11-F579-6116-37CC-B340BDA512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044" y="1970221"/>
            <a:ext cx="9735015" cy="13633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62A97C-AECF-A2B4-A45C-CB40EEFA17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3044" y="3552316"/>
            <a:ext cx="9735015" cy="29817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4"/>
          <p:cNvSpPr txBox="1"/>
          <p:nvPr/>
        </p:nvSpPr>
        <p:spPr>
          <a:xfrm>
            <a:off x="363044" y="309998"/>
            <a:ext cx="6149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제작물</a:t>
            </a:r>
            <a:endParaRPr sz="18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4" name="Google Shape;204;p14"/>
          <p:cNvSpPr/>
          <p:nvPr/>
        </p:nvSpPr>
        <p:spPr>
          <a:xfrm>
            <a:off x="363044" y="1131179"/>
            <a:ext cx="2116205" cy="31471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1" dirty="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현수막 </a:t>
            </a:r>
            <a:r>
              <a:rPr lang="en-US" altLang="ko-KR" sz="1100" b="1" dirty="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– 2ea</a:t>
            </a:r>
            <a:endParaRPr sz="1100" dirty="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54BB11-F579-6116-37CC-B340BDA512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045" y="1970221"/>
            <a:ext cx="5700872" cy="798380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C0BA6B6B-4671-FD3A-0E39-6A53D86024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090604-2A18-8E47-B68C-553DCD78CD9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044" y="3071353"/>
            <a:ext cx="8367872" cy="272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211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1"/>
          <p:cNvSpPr txBox="1"/>
          <p:nvPr/>
        </p:nvSpPr>
        <p:spPr>
          <a:xfrm>
            <a:off x="363044" y="309998"/>
            <a:ext cx="6149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제작물</a:t>
            </a:r>
            <a:endParaRPr sz="18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9" name="Google Shape;179;p11"/>
          <p:cNvSpPr/>
          <p:nvPr/>
        </p:nvSpPr>
        <p:spPr>
          <a:xfrm>
            <a:off x="363045" y="1131179"/>
            <a:ext cx="2116205" cy="31471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err="1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네임택</a:t>
            </a:r>
            <a:r>
              <a:rPr lang="en-US" sz="1100" b="1" dirty="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 – 60ea</a:t>
            </a:r>
            <a:endParaRPr sz="1100" dirty="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C5AFC2-9B01-B95E-3B70-DCAC93DC85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4748" y="1591793"/>
            <a:ext cx="2371680" cy="3162240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A80AE6D-B848-B8C8-793D-E9D9BA0D92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35118" y="1591793"/>
            <a:ext cx="5951754" cy="4463816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5"/>
          <p:cNvSpPr txBox="1"/>
          <p:nvPr/>
        </p:nvSpPr>
        <p:spPr>
          <a:xfrm>
            <a:off x="363044" y="309998"/>
            <a:ext cx="6149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제작물</a:t>
            </a:r>
            <a:endParaRPr sz="18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3" name="Google Shape;213;p15"/>
          <p:cNvSpPr/>
          <p:nvPr/>
        </p:nvSpPr>
        <p:spPr>
          <a:xfrm>
            <a:off x="363044" y="1131179"/>
            <a:ext cx="2116205" cy="31471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latinLnBrk="1"/>
            <a:r>
              <a:rPr lang="ko-KR" altLang="en-US" sz="1100" b="1" kern="12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안내 </a:t>
            </a:r>
          </a:p>
        </p:txBody>
      </p:sp>
      <p:pic>
        <p:nvPicPr>
          <p:cNvPr id="4" name="그림 3" descr="텍스트, 직사각형, 벽, 실내이(가) 표시된 사진&#10;&#10;자동 생성된 설명">
            <a:extLst>
              <a:ext uri="{FF2B5EF4-FFF2-40B4-BE49-F238E27FC236}">
                <a16:creationId xmlns:a16="http://schemas.microsoft.com/office/drawing/2014/main" id="{CFF7A38E-A3E9-817B-0C05-CED653E980D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044" y="1566993"/>
            <a:ext cx="5143500" cy="3429000"/>
          </a:xfrm>
          <a:prstGeom prst="rect">
            <a:avLst/>
          </a:prstGeom>
        </p:spPr>
      </p:pic>
      <p:pic>
        <p:nvPicPr>
          <p:cNvPr id="7" name="그림 6" descr="텍스트, 스크린샷, 메뉴, 실내이(가) 표시된 사진&#10;&#10;자동 생성된 설명">
            <a:extLst>
              <a:ext uri="{FF2B5EF4-FFF2-40B4-BE49-F238E27FC236}">
                <a16:creationId xmlns:a16="http://schemas.microsoft.com/office/drawing/2014/main" id="{04A7C5D9-ABC8-F8BB-7BB0-C7928049E8E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4612" y="1566994"/>
            <a:ext cx="51435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B900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"/>
          <p:cNvSpPr txBox="1">
            <a:spLocks noGrp="1"/>
          </p:cNvSpPr>
          <p:nvPr>
            <p:ph type="title" idx="4294967295"/>
          </p:nvPr>
        </p:nvSpPr>
        <p:spPr>
          <a:xfrm>
            <a:off x="0" y="2765425"/>
            <a:ext cx="121920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8748"/>
              </a:buClr>
              <a:buSzPts val="2400"/>
              <a:buFont typeface="Noto Sans KR"/>
              <a:buNone/>
            </a:pPr>
            <a:r>
              <a:rPr lang="en-US" sz="2400" b="1" dirty="0">
                <a:solidFill>
                  <a:schemeClr val="bg1"/>
                </a:solidFill>
                <a:latin typeface="Noto Sans KR"/>
                <a:ea typeface="Noto Sans KR"/>
                <a:cs typeface="Noto Sans KR"/>
                <a:sym typeface="Noto Sans KR"/>
              </a:rPr>
              <a:t>F&amp;B</a:t>
            </a:r>
            <a:endParaRPr sz="2400" b="1" dirty="0">
              <a:solidFill>
                <a:schemeClr val="bg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643169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0"/>
          <p:cNvSpPr txBox="1"/>
          <p:nvPr/>
        </p:nvSpPr>
        <p:spPr>
          <a:xfrm>
            <a:off x="363044" y="309998"/>
            <a:ext cx="6149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F&amp;B</a:t>
            </a:r>
            <a:endParaRPr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36CD4FE-25B8-5229-FE9D-179CA371FF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468682" y="2628716"/>
            <a:ext cx="2843070" cy="3790760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D44DE880-7DE6-5D1B-A5DD-BF1180DB6C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764481"/>
              </p:ext>
            </p:extLst>
          </p:nvPr>
        </p:nvGraphicFramePr>
        <p:xfrm>
          <a:off x="363044" y="1475199"/>
          <a:ext cx="2641600" cy="7666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262083248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438365120"/>
                    </a:ext>
                  </a:extLst>
                </a:gridCol>
              </a:tblGrid>
              <a:tr h="255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호텔 런치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50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인분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x 2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4074546"/>
                  </a:ext>
                </a:extLst>
              </a:tr>
              <a:tr h="255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제공 시간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양일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12:30 /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각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1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6870276"/>
                  </a:ext>
                </a:extLst>
              </a:tr>
              <a:tr h="255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제공 방법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호텔 서브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4618955"/>
                  </a:ext>
                </a:extLst>
              </a:tr>
            </a:tbl>
          </a:graphicData>
        </a:graphic>
      </p:graphicFrame>
      <p:sp>
        <p:nvSpPr>
          <p:cNvPr id="22" name="Google Shape;268;p20">
            <a:extLst>
              <a:ext uri="{FF2B5EF4-FFF2-40B4-BE49-F238E27FC236}">
                <a16:creationId xmlns:a16="http://schemas.microsoft.com/office/drawing/2014/main" id="{D321362D-59E8-97B4-5E62-0F83B99A137E}"/>
              </a:ext>
            </a:extLst>
          </p:cNvPr>
          <p:cNvSpPr/>
          <p:nvPr/>
        </p:nvSpPr>
        <p:spPr>
          <a:xfrm>
            <a:off x="363044" y="1029152"/>
            <a:ext cx="2641600" cy="31471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1" dirty="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런치 </a:t>
            </a:r>
            <a:r>
              <a:rPr lang="en-US" altLang="ko-KR" sz="1100" b="1" dirty="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50</a:t>
            </a:r>
            <a:r>
              <a:rPr lang="ko-KR" altLang="en-US" sz="1100" b="1" dirty="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인분</a:t>
            </a:r>
            <a:endParaRPr sz="1100" b="1" dirty="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E87F4E6-D606-B8DE-3F62-AB9B9CA4B00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8136" y="3104439"/>
            <a:ext cx="4259765" cy="2839844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0"/>
          <p:cNvSpPr txBox="1"/>
          <p:nvPr/>
        </p:nvSpPr>
        <p:spPr>
          <a:xfrm>
            <a:off x="363044" y="309998"/>
            <a:ext cx="6149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F&amp;B</a:t>
            </a:r>
            <a:endParaRPr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AEB982C-87FD-BEC2-914A-B3B1AC5F6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689610"/>
              </p:ext>
            </p:extLst>
          </p:nvPr>
        </p:nvGraphicFramePr>
        <p:xfrm>
          <a:off x="363044" y="1475199"/>
          <a:ext cx="2641600" cy="7666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262083248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438365120"/>
                    </a:ext>
                  </a:extLst>
                </a:gridCol>
              </a:tblGrid>
              <a:tr h="255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호텔 </a:t>
                      </a: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F&amp;B</a:t>
                      </a:r>
                      <a:endParaRPr lang="ko-KR" altLang="en-US" sz="1000" b="1" kern="12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50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인분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372722"/>
                  </a:ext>
                </a:extLst>
              </a:tr>
              <a:tr h="255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제공 시간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오전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/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오후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2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회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6870276"/>
                  </a:ext>
                </a:extLst>
              </a:tr>
              <a:tr h="255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제공 방법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홀텔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 서브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4618955"/>
                  </a:ext>
                </a:extLst>
              </a:tr>
            </a:tbl>
          </a:graphicData>
        </a:graphic>
      </p:graphicFrame>
      <p:sp>
        <p:nvSpPr>
          <p:cNvPr id="6" name="Google Shape;268;p20">
            <a:extLst>
              <a:ext uri="{FF2B5EF4-FFF2-40B4-BE49-F238E27FC236}">
                <a16:creationId xmlns:a16="http://schemas.microsoft.com/office/drawing/2014/main" id="{B3146F22-4E95-2E77-B95D-EA4F85603A42}"/>
              </a:ext>
            </a:extLst>
          </p:cNvPr>
          <p:cNvSpPr/>
          <p:nvPr/>
        </p:nvSpPr>
        <p:spPr>
          <a:xfrm>
            <a:off x="363044" y="1030525"/>
            <a:ext cx="2641600" cy="31471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1" dirty="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커피 </a:t>
            </a:r>
            <a:r>
              <a:rPr lang="en-US" altLang="ko-KR" sz="1100" b="1" dirty="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&amp; </a:t>
            </a:r>
            <a:r>
              <a:rPr lang="ko-KR" altLang="en-US" sz="1100" b="1" dirty="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쿠키</a:t>
            </a:r>
            <a:endParaRPr sz="1100" b="1" dirty="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3B4516-9C0C-2F23-C2B1-9703F8CB537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044" y="2946589"/>
            <a:ext cx="3770753" cy="28280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595DDC-0816-63B9-4A1A-69734F18F92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19"/>
          <a:stretch/>
        </p:blipFill>
        <p:spPr>
          <a:xfrm>
            <a:off x="8385716" y="2946589"/>
            <a:ext cx="3630736" cy="28280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1A20BA9-7817-9C3B-B8B3-FAE29F6BA82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4380" y="2946589"/>
            <a:ext cx="3770753" cy="282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89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0"/>
          <p:cNvSpPr txBox="1"/>
          <p:nvPr/>
        </p:nvSpPr>
        <p:spPr>
          <a:xfrm>
            <a:off x="363044" y="309998"/>
            <a:ext cx="6149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F&amp;B</a:t>
            </a:r>
            <a:endParaRPr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4CE3854-CB16-60B8-26D7-11C6A9C949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438864"/>
              </p:ext>
            </p:extLst>
          </p:nvPr>
        </p:nvGraphicFramePr>
        <p:xfrm>
          <a:off x="363044" y="1475199"/>
          <a:ext cx="2641600" cy="12777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262083248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438365120"/>
                    </a:ext>
                  </a:extLst>
                </a:gridCol>
              </a:tblGrid>
              <a:tr h="255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 err="1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골뱅이</a:t>
                      </a:r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 소면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50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인분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4074546"/>
                  </a:ext>
                </a:extLst>
              </a:tr>
              <a:tr h="255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육전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50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인분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372722"/>
                  </a:ext>
                </a:extLst>
              </a:tr>
              <a:tr h="255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 err="1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유린기</a:t>
                      </a:r>
                      <a:endParaRPr lang="ko-KR" altLang="en-US" sz="1000" b="1" kern="12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50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인분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0743267"/>
                  </a:ext>
                </a:extLst>
              </a:tr>
              <a:tr h="255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제공 시간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18:00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6870276"/>
                  </a:ext>
                </a:extLst>
              </a:tr>
              <a:tr h="255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제공 방법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매장 서브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4618955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5432D57-43F6-CBD9-A3B7-514DD776096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3044" y="3345366"/>
            <a:ext cx="3814705" cy="2543136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46CF3E9-0007-2129-0D19-E722140886C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9989" y="3345366"/>
            <a:ext cx="3814705" cy="2543136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14" name="Google Shape;268;p20">
            <a:extLst>
              <a:ext uri="{FF2B5EF4-FFF2-40B4-BE49-F238E27FC236}">
                <a16:creationId xmlns:a16="http://schemas.microsoft.com/office/drawing/2014/main" id="{DDEF8C0A-2C90-827D-19ED-21C5BC4A8629}"/>
              </a:ext>
            </a:extLst>
          </p:cNvPr>
          <p:cNvSpPr/>
          <p:nvPr/>
        </p:nvSpPr>
        <p:spPr>
          <a:xfrm>
            <a:off x="363044" y="1030525"/>
            <a:ext cx="2641600" cy="31471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1" dirty="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저녁 디너</a:t>
            </a:r>
            <a:endParaRPr sz="1100" b="1" dirty="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A0DA6C-D04E-DDF6-D1E2-ED02FE1F263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6934" y="3345366"/>
            <a:ext cx="3814705" cy="254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44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B900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"/>
          <p:cNvSpPr txBox="1">
            <a:spLocks noGrp="1"/>
          </p:cNvSpPr>
          <p:nvPr>
            <p:ph type="title" idx="4294967295"/>
          </p:nvPr>
        </p:nvSpPr>
        <p:spPr>
          <a:xfrm>
            <a:off x="0" y="2765425"/>
            <a:ext cx="121920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8748"/>
              </a:buClr>
              <a:buSzPts val="2400"/>
              <a:buFont typeface="Noto Sans KR"/>
              <a:buNone/>
            </a:pPr>
            <a:r>
              <a:rPr lang="en-US" sz="2400" b="1" dirty="0">
                <a:solidFill>
                  <a:schemeClr val="bg1"/>
                </a:solidFill>
              </a:rPr>
              <a:t>Session Day-1</a:t>
            </a:r>
            <a:endParaRPr sz="2400" b="1" dirty="0">
              <a:solidFill>
                <a:schemeClr val="bg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4277665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2"/>
          <p:cNvSpPr txBox="1"/>
          <p:nvPr/>
        </p:nvSpPr>
        <p:spPr>
          <a:xfrm>
            <a:off x="363044" y="309998"/>
            <a:ext cx="6149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Session</a:t>
            </a:r>
            <a:endParaRPr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CB28BF9-4FB4-CC72-8665-337E5B2578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881222"/>
              </p:ext>
            </p:extLst>
          </p:nvPr>
        </p:nvGraphicFramePr>
        <p:xfrm>
          <a:off x="454501" y="869030"/>
          <a:ext cx="5224729" cy="5683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125">
                  <a:extLst>
                    <a:ext uri="{9D8B030D-6E8A-4147-A177-3AD203B41FA5}">
                      <a16:colId xmlns:a16="http://schemas.microsoft.com/office/drawing/2014/main" val="3581386558"/>
                    </a:ext>
                  </a:extLst>
                </a:gridCol>
                <a:gridCol w="2093802">
                  <a:extLst>
                    <a:ext uri="{9D8B030D-6E8A-4147-A177-3AD203B41FA5}">
                      <a16:colId xmlns:a16="http://schemas.microsoft.com/office/drawing/2014/main" val="2662532539"/>
                    </a:ext>
                  </a:extLst>
                </a:gridCol>
                <a:gridCol w="2093802">
                  <a:extLst>
                    <a:ext uri="{9D8B030D-6E8A-4147-A177-3AD203B41FA5}">
                      <a16:colId xmlns:a16="http://schemas.microsoft.com/office/drawing/2014/main" val="2345743602"/>
                    </a:ext>
                  </a:extLst>
                </a:gridCol>
              </a:tblGrid>
              <a:tr h="581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Time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121166" marR="121166" marT="60583" marB="60583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B9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Session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121166" marR="121166" marT="60583" marB="60583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B9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923808"/>
                  </a:ext>
                </a:extLst>
              </a:tr>
              <a:tr h="3439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08:30 – 09:00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Registration</a:t>
                      </a:r>
                      <a:endParaRPr lang="ko-KR" altLang="en-US" sz="1200" b="1" i="0" u="none" strike="noStrike" dirty="0">
                        <a:solidFill>
                          <a:srgbClr val="79BF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779548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09:00 - 10:00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Welcome &amp; NVIDIA GTM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563323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10:00 - 10:45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Introduction to Generative Al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and Large Language Models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181640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10:45 - 11:00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75B900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Break Time 1</a:t>
                      </a:r>
                      <a:endParaRPr lang="ko-KR" altLang="en-US" sz="1200" b="1" dirty="0">
                        <a:solidFill>
                          <a:srgbClr val="75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303614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11:00 - 12:00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GenAl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 Use Cases -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Activity-Based Industries Carousel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089206"/>
                  </a:ext>
                </a:extLst>
              </a:tr>
              <a:tr h="53937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12:00 - 13:00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75B900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Lunch</a:t>
                      </a:r>
                      <a:endParaRPr lang="ko-KR" altLang="en-US" sz="1000" b="1" dirty="0">
                        <a:solidFill>
                          <a:srgbClr val="75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400450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Sales Breakout </a:t>
                      </a:r>
                      <a:endParaRPr lang="ko-KR" altLang="en-US" sz="900" b="1" dirty="0">
                        <a:solidFill>
                          <a:srgbClr val="75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SE Breakout </a:t>
                      </a:r>
                      <a:endParaRPr lang="ko-KR" altLang="en-US" sz="900" b="1" dirty="0">
                        <a:solidFill>
                          <a:srgbClr val="75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72458"/>
                  </a:ext>
                </a:extLst>
              </a:tr>
              <a:tr h="53937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13:00 - 14:30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Targeting </a:t>
                      </a:r>
                      <a:r>
                        <a:rPr lang="en-US" altLang="ko-KR" sz="1000" b="1" u="none" strike="noStrike" cap="none" dirty="0" err="1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GenAI</a:t>
                      </a: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 Opportunities – Group Activity </a:t>
                      </a:r>
                      <a:endParaRPr lang="ko-KR" altLang="en-US" sz="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Infrastructure Considerations for GenAI Solutions 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011218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14:30 - 14:45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75B9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Break Time 2</a:t>
                      </a:r>
                      <a:endParaRPr lang="ko-KR" altLang="en-US" sz="1000" b="1" dirty="0">
                        <a:solidFill>
                          <a:srgbClr val="75B9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rgbClr val="75B9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242526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14:45 - 16:15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Driving </a:t>
                      </a:r>
                      <a:r>
                        <a:rPr lang="en-US" altLang="ko-KR" sz="1000" b="1" u="none" strike="noStrike" cap="none" dirty="0" err="1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GenAI</a:t>
                      </a: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 Success with NVIDIA-Based Solutions (Instructor-led) </a:t>
                      </a:r>
                      <a:endParaRPr lang="ko-KR" altLang="en-US" sz="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1" u="none" strike="noStrike" cap="none" dirty="0" err="1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GenAI</a:t>
                      </a: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 development with NVIDIA Full-stack AI Platform  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788532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16:15 - 16:30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76B900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Break Time 3</a:t>
                      </a:r>
                      <a:r>
                        <a:rPr lang="pt-BR" altLang="ko-KR" sz="1050" b="1" u="none" strike="noStrike" cap="none" dirty="0">
                          <a:solidFill>
                            <a:srgbClr val="76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 (merge) </a:t>
                      </a:r>
                      <a:endParaRPr lang="ko-KR" altLang="en-US" sz="1000" b="1" dirty="0">
                        <a:solidFill>
                          <a:srgbClr val="76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315266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16:30 - 17:15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Interactive Demo &amp; NVIDIA NGC Catalog Activity </a:t>
                      </a:r>
                      <a:endParaRPr lang="en-US" altLang="ko-KR" sz="1000" b="1" u="none" strike="noStrike" cap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  <a:sym typeface="Arial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571002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17:15 - 17:30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Joint Wrap Up</a:t>
                      </a:r>
                      <a:endParaRPr lang="ko-KR" altLang="en-US" sz="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071252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986C9DF4-BCE0-8BF0-B48A-38F27325E45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9860" y="1827201"/>
            <a:ext cx="5224750" cy="2938921"/>
          </a:xfrm>
          <a:prstGeom prst="rect">
            <a:avLst/>
          </a:prstGeom>
        </p:spPr>
      </p:pic>
      <p:sp>
        <p:nvSpPr>
          <p:cNvPr id="14" name="Google Shape;281;p22">
            <a:extLst>
              <a:ext uri="{FF2B5EF4-FFF2-40B4-BE49-F238E27FC236}">
                <a16:creationId xmlns:a16="http://schemas.microsoft.com/office/drawing/2014/main" id="{7AB43FF7-4A79-6DD4-BAE5-B8CCA475C48C}"/>
              </a:ext>
            </a:extLst>
          </p:cNvPr>
          <p:cNvSpPr/>
          <p:nvPr/>
        </p:nvSpPr>
        <p:spPr>
          <a:xfrm>
            <a:off x="6289860" y="5361666"/>
            <a:ext cx="5224728" cy="43257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fontAlgn="ctr"/>
            <a:r>
              <a:rPr lang="en-US" altLang="ko-KR" sz="11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Registration</a:t>
            </a:r>
            <a:endParaRPr lang="ko-KR" altLang="en-US" sz="1100" b="1" i="0" u="none" strike="noStrike" dirty="0">
              <a:solidFill>
                <a:schemeClr val="bg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5197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/>
          <p:nvPr/>
        </p:nvSpPr>
        <p:spPr>
          <a:xfrm>
            <a:off x="328613" y="321128"/>
            <a:ext cx="1217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PAF</a:t>
            </a:r>
            <a:endParaRPr sz="1800" b="1" i="0" u="none" strike="noStrike" cap="none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330F05-DED1-3571-9EB8-4674CCE6B1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171" y="2086100"/>
            <a:ext cx="5989204" cy="32743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F90A7CD-20DB-584C-8A19-CFF04879C3A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5549" y="1892137"/>
            <a:ext cx="5707069" cy="361603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2"/>
          <p:cNvSpPr txBox="1"/>
          <p:nvPr/>
        </p:nvSpPr>
        <p:spPr>
          <a:xfrm>
            <a:off x="363044" y="309998"/>
            <a:ext cx="6149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Session</a:t>
            </a:r>
            <a:endParaRPr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CB28BF9-4FB4-CC72-8665-337E5B2578EB}"/>
              </a:ext>
            </a:extLst>
          </p:cNvPr>
          <p:cNvGraphicFramePr>
            <a:graphicFrameLocks noGrp="1"/>
          </p:cNvGraphicFramePr>
          <p:nvPr/>
        </p:nvGraphicFramePr>
        <p:xfrm>
          <a:off x="454501" y="869030"/>
          <a:ext cx="5224729" cy="5683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125">
                  <a:extLst>
                    <a:ext uri="{9D8B030D-6E8A-4147-A177-3AD203B41FA5}">
                      <a16:colId xmlns:a16="http://schemas.microsoft.com/office/drawing/2014/main" val="3581386558"/>
                    </a:ext>
                  </a:extLst>
                </a:gridCol>
                <a:gridCol w="2093802">
                  <a:extLst>
                    <a:ext uri="{9D8B030D-6E8A-4147-A177-3AD203B41FA5}">
                      <a16:colId xmlns:a16="http://schemas.microsoft.com/office/drawing/2014/main" val="2662532539"/>
                    </a:ext>
                  </a:extLst>
                </a:gridCol>
                <a:gridCol w="2093802">
                  <a:extLst>
                    <a:ext uri="{9D8B030D-6E8A-4147-A177-3AD203B41FA5}">
                      <a16:colId xmlns:a16="http://schemas.microsoft.com/office/drawing/2014/main" val="2345743602"/>
                    </a:ext>
                  </a:extLst>
                </a:gridCol>
              </a:tblGrid>
              <a:tr h="581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Time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121166" marR="121166" marT="60583" marB="60583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B9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Session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121166" marR="121166" marT="60583" marB="60583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B9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923808"/>
                  </a:ext>
                </a:extLst>
              </a:tr>
              <a:tr h="3439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08:30 – 09:00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Registration</a:t>
                      </a:r>
                      <a:endParaRPr lang="ko-KR" altLang="en-US" sz="1200" b="1" i="0" u="none" strike="noStrike" dirty="0">
                        <a:solidFill>
                          <a:srgbClr val="79BF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779548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09:00 - 10:00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Welcome &amp; NVIDIA GTM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563323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10:00 - 10:45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Introduction to Generative Al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and Large Language Models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181640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10:45 - 11:00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75B900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Break Time 1</a:t>
                      </a:r>
                      <a:endParaRPr lang="ko-KR" altLang="en-US" sz="1200" b="1" dirty="0">
                        <a:solidFill>
                          <a:srgbClr val="75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303614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11:00 - 12:00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GenAl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 Use Cases -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Activity-Based Industries Carousel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089206"/>
                  </a:ext>
                </a:extLst>
              </a:tr>
              <a:tr h="53937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12:00 - 13:00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75B900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Lunch</a:t>
                      </a:r>
                      <a:endParaRPr lang="ko-KR" altLang="en-US" sz="1000" b="1" dirty="0">
                        <a:solidFill>
                          <a:srgbClr val="75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400450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Sales Breakout </a:t>
                      </a:r>
                      <a:endParaRPr lang="ko-KR" altLang="en-US" sz="900" b="1" dirty="0">
                        <a:solidFill>
                          <a:srgbClr val="75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SE Breakout </a:t>
                      </a:r>
                      <a:endParaRPr lang="ko-KR" altLang="en-US" sz="900" b="1" dirty="0">
                        <a:solidFill>
                          <a:srgbClr val="75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72458"/>
                  </a:ext>
                </a:extLst>
              </a:tr>
              <a:tr h="53937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13:00 - 14:30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Targeting </a:t>
                      </a:r>
                      <a:r>
                        <a:rPr lang="en-US" altLang="ko-KR" sz="1000" b="1" u="none" strike="noStrike" cap="none" dirty="0" err="1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GenAI</a:t>
                      </a: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 Opportunities – Group Activity </a:t>
                      </a:r>
                      <a:endParaRPr lang="ko-KR" altLang="en-US" sz="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Infrastructure Considerations for GenAI Solutions 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011218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14:30 - 14:45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75B9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Break Time 2</a:t>
                      </a:r>
                      <a:endParaRPr lang="ko-KR" altLang="en-US" sz="1000" b="1" dirty="0">
                        <a:solidFill>
                          <a:srgbClr val="75B9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rgbClr val="75B9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242526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14:45 - 16:15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Driving </a:t>
                      </a:r>
                      <a:r>
                        <a:rPr lang="en-US" altLang="ko-KR" sz="1000" b="1" u="none" strike="noStrike" cap="none" dirty="0" err="1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GenAI</a:t>
                      </a: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 Success with NVIDIA-Based Solutions (Instructor-led) </a:t>
                      </a:r>
                      <a:endParaRPr lang="ko-KR" altLang="en-US" sz="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1" u="none" strike="noStrike" cap="none" dirty="0" err="1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GenAI</a:t>
                      </a: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 development with NVIDIA Full-stack AI Platform  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788532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16:15 - 16:30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76B900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Break Time 3</a:t>
                      </a:r>
                      <a:r>
                        <a:rPr lang="pt-BR" altLang="ko-KR" sz="1050" b="1" u="none" strike="noStrike" cap="none" dirty="0">
                          <a:solidFill>
                            <a:srgbClr val="76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 (merge) </a:t>
                      </a:r>
                      <a:endParaRPr lang="ko-KR" altLang="en-US" sz="1000" b="1" dirty="0">
                        <a:solidFill>
                          <a:srgbClr val="76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315266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16:30 - 17:15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Interactive Demo &amp; NVIDIA NGC Catalog Activity </a:t>
                      </a:r>
                      <a:endParaRPr lang="en-US" altLang="ko-KR" sz="1000" b="1" u="none" strike="noStrike" cap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  <a:sym typeface="Arial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571002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17:15 - 17:30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Joint Wrap Up</a:t>
                      </a:r>
                      <a:endParaRPr lang="ko-KR" altLang="en-US" sz="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071252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986C9DF4-BCE0-8BF0-B48A-38F27325E45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1807" y="1827201"/>
            <a:ext cx="4400856" cy="2938921"/>
          </a:xfrm>
          <a:prstGeom prst="rect">
            <a:avLst/>
          </a:prstGeom>
        </p:spPr>
      </p:pic>
      <p:sp>
        <p:nvSpPr>
          <p:cNvPr id="14" name="Google Shape;281;p22">
            <a:extLst>
              <a:ext uri="{FF2B5EF4-FFF2-40B4-BE49-F238E27FC236}">
                <a16:creationId xmlns:a16="http://schemas.microsoft.com/office/drawing/2014/main" id="{7AB43FF7-4A79-6DD4-BAE5-B8CCA475C48C}"/>
              </a:ext>
            </a:extLst>
          </p:cNvPr>
          <p:cNvSpPr/>
          <p:nvPr/>
        </p:nvSpPr>
        <p:spPr>
          <a:xfrm>
            <a:off x="6289860" y="5361666"/>
            <a:ext cx="5224728" cy="43257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Welcome &amp; NVIDIA GTM</a:t>
            </a:r>
            <a:endParaRPr lang="ko-KR" altLang="en-US" sz="1100" b="1" dirty="0">
              <a:solidFill>
                <a:schemeClr val="bg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0127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2"/>
          <p:cNvSpPr txBox="1"/>
          <p:nvPr/>
        </p:nvSpPr>
        <p:spPr>
          <a:xfrm>
            <a:off x="363044" y="309998"/>
            <a:ext cx="6149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Session</a:t>
            </a:r>
            <a:endParaRPr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CB28BF9-4FB4-CC72-8665-337E5B2578EB}"/>
              </a:ext>
            </a:extLst>
          </p:cNvPr>
          <p:cNvGraphicFramePr>
            <a:graphicFrameLocks noGrp="1"/>
          </p:cNvGraphicFramePr>
          <p:nvPr/>
        </p:nvGraphicFramePr>
        <p:xfrm>
          <a:off x="454501" y="869030"/>
          <a:ext cx="5224729" cy="5683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125">
                  <a:extLst>
                    <a:ext uri="{9D8B030D-6E8A-4147-A177-3AD203B41FA5}">
                      <a16:colId xmlns:a16="http://schemas.microsoft.com/office/drawing/2014/main" val="3581386558"/>
                    </a:ext>
                  </a:extLst>
                </a:gridCol>
                <a:gridCol w="2093802">
                  <a:extLst>
                    <a:ext uri="{9D8B030D-6E8A-4147-A177-3AD203B41FA5}">
                      <a16:colId xmlns:a16="http://schemas.microsoft.com/office/drawing/2014/main" val="2662532539"/>
                    </a:ext>
                  </a:extLst>
                </a:gridCol>
                <a:gridCol w="2093802">
                  <a:extLst>
                    <a:ext uri="{9D8B030D-6E8A-4147-A177-3AD203B41FA5}">
                      <a16:colId xmlns:a16="http://schemas.microsoft.com/office/drawing/2014/main" val="2345743602"/>
                    </a:ext>
                  </a:extLst>
                </a:gridCol>
              </a:tblGrid>
              <a:tr h="581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Time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121166" marR="121166" marT="60583" marB="60583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B9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Session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121166" marR="121166" marT="60583" marB="60583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B9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923808"/>
                  </a:ext>
                </a:extLst>
              </a:tr>
              <a:tr h="3439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08:30 – 09:00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Registration</a:t>
                      </a:r>
                      <a:endParaRPr lang="ko-KR" altLang="en-US" sz="1200" b="1" i="0" u="none" strike="noStrike" dirty="0">
                        <a:solidFill>
                          <a:srgbClr val="79BF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779548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09:00 - 10:00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Welcome &amp; NVIDIA GTM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563323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10:00 - 10:45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Introduction to Generative Al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and Large Language Models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181640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10:45 - 11:00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75B900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Break Time 1</a:t>
                      </a:r>
                      <a:endParaRPr lang="ko-KR" altLang="en-US" sz="1200" b="1" dirty="0">
                        <a:solidFill>
                          <a:srgbClr val="75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303614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11:00 - 12:00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GenAl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 Use Cases -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Activity-Based Industries Carousel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089206"/>
                  </a:ext>
                </a:extLst>
              </a:tr>
              <a:tr h="53937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12:00 - 13:00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75B900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Lunch</a:t>
                      </a:r>
                      <a:endParaRPr lang="ko-KR" altLang="en-US" sz="1000" b="1" dirty="0">
                        <a:solidFill>
                          <a:srgbClr val="75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400450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Sales Breakout </a:t>
                      </a:r>
                      <a:endParaRPr lang="ko-KR" altLang="en-US" sz="900" b="1" dirty="0">
                        <a:solidFill>
                          <a:srgbClr val="75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SE Breakout </a:t>
                      </a:r>
                      <a:endParaRPr lang="ko-KR" altLang="en-US" sz="900" b="1" dirty="0">
                        <a:solidFill>
                          <a:srgbClr val="75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72458"/>
                  </a:ext>
                </a:extLst>
              </a:tr>
              <a:tr h="53937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13:00 - 14:30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Targeting </a:t>
                      </a:r>
                      <a:r>
                        <a:rPr lang="en-US" altLang="ko-KR" sz="1000" b="1" u="none" strike="noStrike" cap="none" dirty="0" err="1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GenAI</a:t>
                      </a: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 Opportunities – Group Activity </a:t>
                      </a:r>
                      <a:endParaRPr lang="ko-KR" altLang="en-US" sz="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Infrastructure Considerations for GenAI Solutions 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011218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14:30 - 14:45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75B9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Break Time 2</a:t>
                      </a:r>
                      <a:endParaRPr lang="ko-KR" altLang="en-US" sz="1000" b="1" dirty="0">
                        <a:solidFill>
                          <a:srgbClr val="75B9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rgbClr val="75B9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242526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14:45 - 16:15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Driving </a:t>
                      </a:r>
                      <a:r>
                        <a:rPr lang="en-US" altLang="ko-KR" sz="1000" b="1" u="none" strike="noStrike" cap="none" dirty="0" err="1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GenAI</a:t>
                      </a: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 Success with NVIDIA-Based Solutions (Instructor-led) </a:t>
                      </a:r>
                      <a:endParaRPr lang="ko-KR" altLang="en-US" sz="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1" u="none" strike="noStrike" cap="none" dirty="0" err="1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GenAI</a:t>
                      </a: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 development with NVIDIA Full-stack AI Platform  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788532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16:15 - 16:30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76B900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Break Time 3</a:t>
                      </a:r>
                      <a:r>
                        <a:rPr lang="pt-BR" altLang="ko-KR" sz="1050" b="1" u="none" strike="noStrike" cap="none" dirty="0">
                          <a:solidFill>
                            <a:srgbClr val="76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 (merge) </a:t>
                      </a:r>
                      <a:endParaRPr lang="ko-KR" altLang="en-US" sz="1000" b="1" dirty="0">
                        <a:solidFill>
                          <a:srgbClr val="76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315266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16:30 - 17:15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Interactive Demo &amp; NVIDIA NGC Catalog Activity </a:t>
                      </a:r>
                      <a:endParaRPr lang="en-US" altLang="ko-KR" sz="1000" b="1" u="none" strike="noStrike" cap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  <a:sym typeface="Arial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571002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17:15 - 17:30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Joint Wrap Up</a:t>
                      </a:r>
                      <a:endParaRPr lang="ko-KR" altLang="en-US" sz="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071252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986C9DF4-BCE0-8BF0-B48A-38F27325E45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5999" y="869030"/>
            <a:ext cx="3655787" cy="2437192"/>
          </a:xfrm>
          <a:prstGeom prst="rect">
            <a:avLst/>
          </a:prstGeom>
        </p:spPr>
      </p:pic>
      <p:sp>
        <p:nvSpPr>
          <p:cNvPr id="14" name="Google Shape;281;p22">
            <a:extLst>
              <a:ext uri="{FF2B5EF4-FFF2-40B4-BE49-F238E27FC236}">
                <a16:creationId xmlns:a16="http://schemas.microsoft.com/office/drawing/2014/main" id="{7AB43FF7-4A79-6DD4-BAE5-B8CCA475C48C}"/>
              </a:ext>
            </a:extLst>
          </p:cNvPr>
          <p:cNvSpPr/>
          <p:nvPr/>
        </p:nvSpPr>
        <p:spPr>
          <a:xfrm>
            <a:off x="6289860" y="6115426"/>
            <a:ext cx="5224728" cy="43257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Introduction to Generative Al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and Large Language Models</a:t>
            </a:r>
            <a:endParaRPr lang="ko-KR" altLang="en-US" sz="1100" b="1" dirty="0">
              <a:solidFill>
                <a:schemeClr val="bg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A66F13C-3CD8-6ABE-97AE-230E6DDCB61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48936" y="3551778"/>
            <a:ext cx="3458060" cy="230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426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2"/>
          <p:cNvSpPr txBox="1"/>
          <p:nvPr/>
        </p:nvSpPr>
        <p:spPr>
          <a:xfrm>
            <a:off x="363044" y="309998"/>
            <a:ext cx="6149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Session</a:t>
            </a:r>
            <a:endParaRPr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CB28BF9-4FB4-CC72-8665-337E5B2578EB}"/>
              </a:ext>
            </a:extLst>
          </p:cNvPr>
          <p:cNvGraphicFramePr>
            <a:graphicFrameLocks noGrp="1"/>
          </p:cNvGraphicFramePr>
          <p:nvPr/>
        </p:nvGraphicFramePr>
        <p:xfrm>
          <a:off x="454501" y="869030"/>
          <a:ext cx="5224729" cy="5683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125">
                  <a:extLst>
                    <a:ext uri="{9D8B030D-6E8A-4147-A177-3AD203B41FA5}">
                      <a16:colId xmlns:a16="http://schemas.microsoft.com/office/drawing/2014/main" val="3581386558"/>
                    </a:ext>
                  </a:extLst>
                </a:gridCol>
                <a:gridCol w="2093802">
                  <a:extLst>
                    <a:ext uri="{9D8B030D-6E8A-4147-A177-3AD203B41FA5}">
                      <a16:colId xmlns:a16="http://schemas.microsoft.com/office/drawing/2014/main" val="2662532539"/>
                    </a:ext>
                  </a:extLst>
                </a:gridCol>
                <a:gridCol w="2093802">
                  <a:extLst>
                    <a:ext uri="{9D8B030D-6E8A-4147-A177-3AD203B41FA5}">
                      <a16:colId xmlns:a16="http://schemas.microsoft.com/office/drawing/2014/main" val="2345743602"/>
                    </a:ext>
                  </a:extLst>
                </a:gridCol>
              </a:tblGrid>
              <a:tr h="581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Time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121166" marR="121166" marT="60583" marB="60583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B9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Session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121166" marR="121166" marT="60583" marB="60583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B9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923808"/>
                  </a:ext>
                </a:extLst>
              </a:tr>
              <a:tr h="3439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08:30 – 09:00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Registration</a:t>
                      </a:r>
                      <a:endParaRPr lang="ko-KR" altLang="en-US" sz="1200" b="1" i="0" u="none" strike="noStrike" dirty="0">
                        <a:solidFill>
                          <a:srgbClr val="79BF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779548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09:00 - 10:00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Welcome &amp; NVIDIA GTM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563323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10:00 - 10:45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Introduction to Generative Al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and Large Language Models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181640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10:45 - 11:00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75B900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Break Time 1</a:t>
                      </a:r>
                      <a:endParaRPr lang="ko-KR" altLang="en-US" sz="1200" b="1" dirty="0">
                        <a:solidFill>
                          <a:srgbClr val="75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303614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11:00 - 12:00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GenAl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 Use Cases -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Activity-Based Industries Carousel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089206"/>
                  </a:ext>
                </a:extLst>
              </a:tr>
              <a:tr h="53937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12:00 - 13:00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75B900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Lunch</a:t>
                      </a:r>
                      <a:endParaRPr lang="ko-KR" altLang="en-US" sz="1000" b="1" dirty="0">
                        <a:solidFill>
                          <a:srgbClr val="75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400450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Sales Breakout </a:t>
                      </a:r>
                      <a:endParaRPr lang="ko-KR" altLang="en-US" sz="900" b="1" dirty="0">
                        <a:solidFill>
                          <a:srgbClr val="75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SE Breakout </a:t>
                      </a:r>
                      <a:endParaRPr lang="ko-KR" altLang="en-US" sz="900" b="1" dirty="0">
                        <a:solidFill>
                          <a:srgbClr val="75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72458"/>
                  </a:ext>
                </a:extLst>
              </a:tr>
              <a:tr h="53937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13:00 - 14:30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Targeting </a:t>
                      </a:r>
                      <a:r>
                        <a:rPr lang="en-US" altLang="ko-KR" sz="1000" b="1" u="none" strike="noStrike" cap="none" dirty="0" err="1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GenAI</a:t>
                      </a: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 Opportunities – Group Activity </a:t>
                      </a:r>
                      <a:endParaRPr lang="ko-KR" altLang="en-US" sz="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Infrastructure Considerations for GenAI Solutions 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011218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14:30 - 14:45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75B9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Break Time 2</a:t>
                      </a:r>
                      <a:endParaRPr lang="ko-KR" altLang="en-US" sz="1000" b="1" dirty="0">
                        <a:solidFill>
                          <a:srgbClr val="75B9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rgbClr val="75B9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242526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14:45 - 16:15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Driving </a:t>
                      </a:r>
                      <a:r>
                        <a:rPr lang="en-US" altLang="ko-KR" sz="1000" b="1" u="none" strike="noStrike" cap="none" dirty="0" err="1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GenAI</a:t>
                      </a: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 Success with NVIDIA-Based Solutions (Instructor-led) </a:t>
                      </a:r>
                      <a:endParaRPr lang="ko-KR" altLang="en-US" sz="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1" u="none" strike="noStrike" cap="none" dirty="0" err="1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GenAI</a:t>
                      </a: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 development with NVIDIA Full-stack AI Platform  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788532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16:15 - 16:30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76B900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Break Time 3</a:t>
                      </a:r>
                      <a:r>
                        <a:rPr lang="pt-BR" altLang="ko-KR" sz="1050" b="1" u="none" strike="noStrike" cap="none" dirty="0">
                          <a:solidFill>
                            <a:srgbClr val="76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 (merge) </a:t>
                      </a:r>
                      <a:endParaRPr lang="ko-KR" altLang="en-US" sz="1000" b="1" dirty="0">
                        <a:solidFill>
                          <a:srgbClr val="76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315266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16:30 - 17:15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Interactive Demo &amp; NVIDIA NGC Catalog Activity </a:t>
                      </a:r>
                      <a:endParaRPr lang="en-US" altLang="ko-KR" sz="1000" b="1" u="none" strike="noStrike" cap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  <a:sym typeface="Arial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571002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17:15 - 17:30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Joint Wrap Up</a:t>
                      </a:r>
                      <a:endParaRPr lang="ko-KR" altLang="en-US" sz="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071252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986C9DF4-BCE0-8BF0-B48A-38F27325E45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15445" y="3492228"/>
            <a:ext cx="3701834" cy="2472377"/>
          </a:xfrm>
          <a:prstGeom prst="rect">
            <a:avLst/>
          </a:prstGeom>
        </p:spPr>
      </p:pic>
      <p:sp>
        <p:nvSpPr>
          <p:cNvPr id="14" name="Google Shape;281;p22">
            <a:extLst>
              <a:ext uri="{FF2B5EF4-FFF2-40B4-BE49-F238E27FC236}">
                <a16:creationId xmlns:a16="http://schemas.microsoft.com/office/drawing/2014/main" id="{7AB43FF7-4A79-6DD4-BAE5-B8CCA475C48C}"/>
              </a:ext>
            </a:extLst>
          </p:cNvPr>
          <p:cNvSpPr/>
          <p:nvPr/>
        </p:nvSpPr>
        <p:spPr>
          <a:xfrm>
            <a:off x="6292551" y="6115426"/>
            <a:ext cx="5224728" cy="43257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dirty="0" err="1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GenAl</a:t>
            </a:r>
            <a:r>
              <a:rPr lang="en-US" altLang="ko-KR" sz="1100" b="1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 Use Cases -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Activity-Based Industries Carousel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A66F13C-3CD8-6ABE-97AE-230E6DDCB61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868861"/>
            <a:ext cx="3701834" cy="247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1201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2"/>
          <p:cNvSpPr txBox="1"/>
          <p:nvPr/>
        </p:nvSpPr>
        <p:spPr>
          <a:xfrm>
            <a:off x="363044" y="309998"/>
            <a:ext cx="6149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Session</a:t>
            </a:r>
            <a:endParaRPr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CB28BF9-4FB4-CC72-8665-337E5B2578EB}"/>
              </a:ext>
            </a:extLst>
          </p:cNvPr>
          <p:cNvGraphicFramePr>
            <a:graphicFrameLocks noGrp="1"/>
          </p:cNvGraphicFramePr>
          <p:nvPr/>
        </p:nvGraphicFramePr>
        <p:xfrm>
          <a:off x="454501" y="869030"/>
          <a:ext cx="5224729" cy="5683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125">
                  <a:extLst>
                    <a:ext uri="{9D8B030D-6E8A-4147-A177-3AD203B41FA5}">
                      <a16:colId xmlns:a16="http://schemas.microsoft.com/office/drawing/2014/main" val="3581386558"/>
                    </a:ext>
                  </a:extLst>
                </a:gridCol>
                <a:gridCol w="2093802">
                  <a:extLst>
                    <a:ext uri="{9D8B030D-6E8A-4147-A177-3AD203B41FA5}">
                      <a16:colId xmlns:a16="http://schemas.microsoft.com/office/drawing/2014/main" val="2662532539"/>
                    </a:ext>
                  </a:extLst>
                </a:gridCol>
                <a:gridCol w="2093802">
                  <a:extLst>
                    <a:ext uri="{9D8B030D-6E8A-4147-A177-3AD203B41FA5}">
                      <a16:colId xmlns:a16="http://schemas.microsoft.com/office/drawing/2014/main" val="2345743602"/>
                    </a:ext>
                  </a:extLst>
                </a:gridCol>
              </a:tblGrid>
              <a:tr h="581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Time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121166" marR="121166" marT="60583" marB="60583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B9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Session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121166" marR="121166" marT="60583" marB="60583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B9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923808"/>
                  </a:ext>
                </a:extLst>
              </a:tr>
              <a:tr h="3439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08:30 – 09:00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Registration</a:t>
                      </a:r>
                      <a:endParaRPr lang="ko-KR" altLang="en-US" sz="1200" b="1" i="0" u="none" strike="noStrike" dirty="0">
                        <a:solidFill>
                          <a:srgbClr val="79BF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779548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09:00 - 10:00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Welcome &amp; NVIDIA GTM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563323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10:00 - 10:45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Introduction to Generative Al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and Large Language Models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181640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10:45 - 11:00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75B900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Break Time 1</a:t>
                      </a:r>
                      <a:endParaRPr lang="ko-KR" altLang="en-US" sz="1200" b="1" dirty="0">
                        <a:solidFill>
                          <a:srgbClr val="75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303614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11:00 - 12:00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GenAl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 Use Cases -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Activity-Based Industries Carousel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089206"/>
                  </a:ext>
                </a:extLst>
              </a:tr>
              <a:tr h="53937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12:00 - 13:00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75B900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Lunch</a:t>
                      </a:r>
                      <a:endParaRPr lang="ko-KR" altLang="en-US" sz="1000" b="1" dirty="0">
                        <a:solidFill>
                          <a:srgbClr val="75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400450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Sales Breakout </a:t>
                      </a:r>
                      <a:endParaRPr lang="ko-KR" altLang="en-US" sz="900" b="1" dirty="0">
                        <a:solidFill>
                          <a:srgbClr val="75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SE Breakout </a:t>
                      </a:r>
                      <a:endParaRPr lang="ko-KR" altLang="en-US" sz="900" b="1" dirty="0">
                        <a:solidFill>
                          <a:srgbClr val="75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72458"/>
                  </a:ext>
                </a:extLst>
              </a:tr>
              <a:tr h="53937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13:00 - 14:30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Targeting </a:t>
                      </a:r>
                      <a:r>
                        <a:rPr lang="en-US" altLang="ko-KR" sz="1000" b="1" u="none" strike="noStrike" cap="none" dirty="0" err="1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GenAI</a:t>
                      </a: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 Opportunities – Group Activity </a:t>
                      </a:r>
                      <a:endParaRPr lang="ko-KR" altLang="en-US" sz="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Infrastructure Considerations for GenAI Solutions 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011218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14:30 - 14:45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75B9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Break Time 2</a:t>
                      </a:r>
                      <a:endParaRPr lang="ko-KR" altLang="en-US" sz="1000" b="1" dirty="0">
                        <a:solidFill>
                          <a:srgbClr val="75B9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rgbClr val="75B9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242526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14:45 - 16:15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Driving </a:t>
                      </a:r>
                      <a:r>
                        <a:rPr lang="en-US" altLang="ko-KR" sz="1000" b="1" u="none" strike="noStrike" cap="none" dirty="0" err="1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GenAI</a:t>
                      </a: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 Success with NVIDIA-Based Solutions (Instructor-led) </a:t>
                      </a:r>
                      <a:endParaRPr lang="ko-KR" altLang="en-US" sz="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1" u="none" strike="noStrike" cap="none" dirty="0" err="1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GenAI</a:t>
                      </a: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 development with NVIDIA Full-stack AI Platform  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788532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16:15 - 16:30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76B900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Break Time 3</a:t>
                      </a:r>
                      <a:r>
                        <a:rPr lang="pt-BR" altLang="ko-KR" sz="1050" b="1" u="none" strike="noStrike" cap="none" dirty="0">
                          <a:solidFill>
                            <a:srgbClr val="76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 (merge) </a:t>
                      </a:r>
                      <a:endParaRPr lang="ko-KR" altLang="en-US" sz="1000" b="1" dirty="0">
                        <a:solidFill>
                          <a:srgbClr val="76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315266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16:30 - 17:15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Interactive Demo &amp; NVIDIA NGC Catalog Activity </a:t>
                      </a:r>
                      <a:endParaRPr lang="en-US" altLang="ko-KR" sz="1000" b="1" u="none" strike="noStrike" cap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  <a:sym typeface="Arial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571002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17:15 - 17:30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Joint Wrap Up</a:t>
                      </a:r>
                      <a:endParaRPr lang="ko-KR" altLang="en-US" sz="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071252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986C9DF4-BCE0-8BF0-B48A-38F27325E45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15445" y="3494471"/>
            <a:ext cx="3701834" cy="2467889"/>
          </a:xfrm>
          <a:prstGeom prst="rect">
            <a:avLst/>
          </a:prstGeom>
        </p:spPr>
      </p:pic>
      <p:sp>
        <p:nvSpPr>
          <p:cNvPr id="14" name="Google Shape;281;p22">
            <a:extLst>
              <a:ext uri="{FF2B5EF4-FFF2-40B4-BE49-F238E27FC236}">
                <a16:creationId xmlns:a16="http://schemas.microsoft.com/office/drawing/2014/main" id="{7AB43FF7-4A79-6DD4-BAE5-B8CCA475C48C}"/>
              </a:ext>
            </a:extLst>
          </p:cNvPr>
          <p:cNvSpPr/>
          <p:nvPr/>
        </p:nvSpPr>
        <p:spPr>
          <a:xfrm>
            <a:off x="6292551" y="6115426"/>
            <a:ext cx="5224728" cy="43257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Targeting GenAI Opportunities – Group Activity </a:t>
            </a:r>
            <a:endParaRPr lang="en-US" altLang="ko-KR" sz="1100" b="1" dirty="0" err="1">
              <a:solidFill>
                <a:schemeClr val="bg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A66F13C-3CD8-6ABE-97AE-230E6DDCB61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895640"/>
            <a:ext cx="3594410" cy="239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738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2"/>
          <p:cNvSpPr txBox="1"/>
          <p:nvPr/>
        </p:nvSpPr>
        <p:spPr>
          <a:xfrm>
            <a:off x="363044" y="309998"/>
            <a:ext cx="6149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Session</a:t>
            </a:r>
            <a:endParaRPr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CB28BF9-4FB4-CC72-8665-337E5B2578EB}"/>
              </a:ext>
            </a:extLst>
          </p:cNvPr>
          <p:cNvGraphicFramePr>
            <a:graphicFrameLocks noGrp="1"/>
          </p:cNvGraphicFramePr>
          <p:nvPr/>
        </p:nvGraphicFramePr>
        <p:xfrm>
          <a:off x="454501" y="869030"/>
          <a:ext cx="5224729" cy="5683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125">
                  <a:extLst>
                    <a:ext uri="{9D8B030D-6E8A-4147-A177-3AD203B41FA5}">
                      <a16:colId xmlns:a16="http://schemas.microsoft.com/office/drawing/2014/main" val="3581386558"/>
                    </a:ext>
                  </a:extLst>
                </a:gridCol>
                <a:gridCol w="2093802">
                  <a:extLst>
                    <a:ext uri="{9D8B030D-6E8A-4147-A177-3AD203B41FA5}">
                      <a16:colId xmlns:a16="http://schemas.microsoft.com/office/drawing/2014/main" val="2662532539"/>
                    </a:ext>
                  </a:extLst>
                </a:gridCol>
                <a:gridCol w="2093802">
                  <a:extLst>
                    <a:ext uri="{9D8B030D-6E8A-4147-A177-3AD203B41FA5}">
                      <a16:colId xmlns:a16="http://schemas.microsoft.com/office/drawing/2014/main" val="2345743602"/>
                    </a:ext>
                  </a:extLst>
                </a:gridCol>
              </a:tblGrid>
              <a:tr h="581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Time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121166" marR="121166" marT="60583" marB="60583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B9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Session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121166" marR="121166" marT="60583" marB="60583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B9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923808"/>
                  </a:ext>
                </a:extLst>
              </a:tr>
              <a:tr h="3439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08:30 – 09:00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Registration</a:t>
                      </a:r>
                      <a:endParaRPr lang="ko-KR" altLang="en-US" sz="1200" b="1" i="0" u="none" strike="noStrike" dirty="0">
                        <a:solidFill>
                          <a:srgbClr val="79BF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779548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09:00 - 10:00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Welcome &amp; NVIDIA GTM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563323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10:00 - 10:45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Introduction to Generative Al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and Large Language Models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181640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10:45 - 11:00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75B900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Break Time 1</a:t>
                      </a:r>
                      <a:endParaRPr lang="ko-KR" altLang="en-US" sz="1200" b="1" dirty="0">
                        <a:solidFill>
                          <a:srgbClr val="75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303614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11:00 - 12:00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GenAl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 Use Cases -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Activity-Based Industries Carousel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089206"/>
                  </a:ext>
                </a:extLst>
              </a:tr>
              <a:tr h="53937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12:00 - 13:00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75B900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Lunch</a:t>
                      </a:r>
                      <a:endParaRPr lang="ko-KR" altLang="en-US" sz="1000" b="1" dirty="0">
                        <a:solidFill>
                          <a:srgbClr val="75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400450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Sales Breakout </a:t>
                      </a:r>
                      <a:endParaRPr lang="ko-KR" altLang="en-US" sz="900" b="1" dirty="0">
                        <a:solidFill>
                          <a:srgbClr val="75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SE Breakout </a:t>
                      </a:r>
                      <a:endParaRPr lang="ko-KR" altLang="en-US" sz="900" b="1" dirty="0">
                        <a:solidFill>
                          <a:srgbClr val="75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72458"/>
                  </a:ext>
                </a:extLst>
              </a:tr>
              <a:tr h="53937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13:00 - 14:30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Targeting </a:t>
                      </a:r>
                      <a:r>
                        <a:rPr lang="en-US" altLang="ko-KR" sz="1000" b="1" u="none" strike="noStrike" cap="none" dirty="0" err="1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GenAI</a:t>
                      </a: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 Opportunities – Group Activity </a:t>
                      </a:r>
                      <a:endParaRPr lang="ko-KR" altLang="en-US" sz="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Infrastructure Considerations for GenAI Solutions 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011218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14:30 - 14:45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75B9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Break Time 2</a:t>
                      </a:r>
                      <a:endParaRPr lang="ko-KR" altLang="en-US" sz="1000" b="1" dirty="0">
                        <a:solidFill>
                          <a:srgbClr val="75B9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rgbClr val="75B9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242526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14:45 - 16:15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Driving </a:t>
                      </a:r>
                      <a:r>
                        <a:rPr lang="en-US" altLang="ko-KR" sz="1000" b="1" u="none" strike="noStrike" cap="none" dirty="0" err="1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GenAI</a:t>
                      </a: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 Success with NVIDIA-Based Solutions (Instructor-led) </a:t>
                      </a:r>
                      <a:endParaRPr lang="ko-KR" altLang="en-US" sz="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1" u="none" strike="noStrike" cap="none" dirty="0" err="1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GenAI</a:t>
                      </a: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 development with NVIDIA Full-stack AI Platform  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788532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16:15 - 16:30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76B900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Break Time 3</a:t>
                      </a:r>
                      <a:r>
                        <a:rPr lang="pt-BR" altLang="ko-KR" sz="1050" b="1" u="none" strike="noStrike" cap="none" dirty="0">
                          <a:solidFill>
                            <a:srgbClr val="76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 (merge) </a:t>
                      </a:r>
                      <a:endParaRPr lang="ko-KR" altLang="en-US" sz="1000" b="1" dirty="0">
                        <a:solidFill>
                          <a:srgbClr val="76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315266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16:30 - 17:15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Interactive Demo &amp; NVIDIA NGC Catalog Activity </a:t>
                      </a:r>
                      <a:endParaRPr lang="en-US" altLang="ko-KR" sz="1000" b="1" u="none" strike="noStrike" cap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  <a:sym typeface="Arial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571002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17:15 - 17:30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Joint Wrap Up</a:t>
                      </a:r>
                      <a:endParaRPr lang="ko-KR" altLang="en-US" sz="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071252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986C9DF4-BCE0-8BF0-B48A-38F27325E45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15445" y="3494471"/>
            <a:ext cx="3701833" cy="2467889"/>
          </a:xfrm>
          <a:prstGeom prst="rect">
            <a:avLst/>
          </a:prstGeom>
        </p:spPr>
      </p:pic>
      <p:sp>
        <p:nvSpPr>
          <p:cNvPr id="14" name="Google Shape;281;p22">
            <a:extLst>
              <a:ext uri="{FF2B5EF4-FFF2-40B4-BE49-F238E27FC236}">
                <a16:creationId xmlns:a16="http://schemas.microsoft.com/office/drawing/2014/main" id="{7AB43FF7-4A79-6DD4-BAE5-B8CCA475C48C}"/>
              </a:ext>
            </a:extLst>
          </p:cNvPr>
          <p:cNvSpPr/>
          <p:nvPr/>
        </p:nvSpPr>
        <p:spPr>
          <a:xfrm>
            <a:off x="6292551" y="6115426"/>
            <a:ext cx="5224728" cy="43257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altLang="ko-KR" sz="1100" b="1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Infrastructure Considerations for GenAI Solutions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A66F13C-3CD8-6ABE-97AE-230E6DDCB61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1" y="895640"/>
            <a:ext cx="3594408" cy="239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00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2"/>
          <p:cNvSpPr txBox="1"/>
          <p:nvPr/>
        </p:nvSpPr>
        <p:spPr>
          <a:xfrm>
            <a:off x="363044" y="309998"/>
            <a:ext cx="6149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Session</a:t>
            </a:r>
            <a:endParaRPr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CB28BF9-4FB4-CC72-8665-337E5B2578EB}"/>
              </a:ext>
            </a:extLst>
          </p:cNvPr>
          <p:cNvGraphicFramePr>
            <a:graphicFrameLocks noGrp="1"/>
          </p:cNvGraphicFramePr>
          <p:nvPr/>
        </p:nvGraphicFramePr>
        <p:xfrm>
          <a:off x="454501" y="869030"/>
          <a:ext cx="5224729" cy="5683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125">
                  <a:extLst>
                    <a:ext uri="{9D8B030D-6E8A-4147-A177-3AD203B41FA5}">
                      <a16:colId xmlns:a16="http://schemas.microsoft.com/office/drawing/2014/main" val="3581386558"/>
                    </a:ext>
                  </a:extLst>
                </a:gridCol>
                <a:gridCol w="2093802">
                  <a:extLst>
                    <a:ext uri="{9D8B030D-6E8A-4147-A177-3AD203B41FA5}">
                      <a16:colId xmlns:a16="http://schemas.microsoft.com/office/drawing/2014/main" val="2662532539"/>
                    </a:ext>
                  </a:extLst>
                </a:gridCol>
                <a:gridCol w="2093802">
                  <a:extLst>
                    <a:ext uri="{9D8B030D-6E8A-4147-A177-3AD203B41FA5}">
                      <a16:colId xmlns:a16="http://schemas.microsoft.com/office/drawing/2014/main" val="2345743602"/>
                    </a:ext>
                  </a:extLst>
                </a:gridCol>
              </a:tblGrid>
              <a:tr h="581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Time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121166" marR="121166" marT="60583" marB="60583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B9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Session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121166" marR="121166" marT="60583" marB="60583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B9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923808"/>
                  </a:ext>
                </a:extLst>
              </a:tr>
              <a:tr h="3439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08:30 – 09:00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Registration</a:t>
                      </a:r>
                      <a:endParaRPr lang="ko-KR" altLang="en-US" sz="1200" b="1" i="0" u="none" strike="noStrike" dirty="0">
                        <a:solidFill>
                          <a:srgbClr val="79BF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779548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09:00 - 10:00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Welcome &amp; NVIDIA GTM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563323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10:00 - 10:45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Introduction to Generative Al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and Large Language Models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181640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10:45 - 11:00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75B900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Break Time 1</a:t>
                      </a:r>
                      <a:endParaRPr lang="ko-KR" altLang="en-US" sz="1200" b="1" dirty="0">
                        <a:solidFill>
                          <a:srgbClr val="75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303614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11:00 - 12:00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GenAl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 Use Cases -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Activity-Based Industries Carousel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089206"/>
                  </a:ext>
                </a:extLst>
              </a:tr>
              <a:tr h="53937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12:00 - 13:00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75B900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Lunch</a:t>
                      </a:r>
                      <a:endParaRPr lang="ko-KR" altLang="en-US" sz="1000" b="1" dirty="0">
                        <a:solidFill>
                          <a:srgbClr val="75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400450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Sales Breakout </a:t>
                      </a:r>
                      <a:endParaRPr lang="ko-KR" altLang="en-US" sz="900" b="1" dirty="0">
                        <a:solidFill>
                          <a:srgbClr val="75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SE Breakout </a:t>
                      </a:r>
                      <a:endParaRPr lang="ko-KR" altLang="en-US" sz="900" b="1" dirty="0">
                        <a:solidFill>
                          <a:srgbClr val="75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72458"/>
                  </a:ext>
                </a:extLst>
              </a:tr>
              <a:tr h="53937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13:00 - 14:30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Targeting </a:t>
                      </a:r>
                      <a:r>
                        <a:rPr lang="en-US" altLang="ko-KR" sz="1000" b="1" u="none" strike="noStrike" cap="none" dirty="0" err="1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GenAI</a:t>
                      </a: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 Opportunities – Group Activity </a:t>
                      </a:r>
                      <a:endParaRPr lang="ko-KR" altLang="en-US" sz="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Infrastructure Considerations for GenAI Solutions 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011218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14:30 - 14:45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75B9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Break Time 2</a:t>
                      </a:r>
                      <a:endParaRPr lang="ko-KR" altLang="en-US" sz="1000" b="1" dirty="0">
                        <a:solidFill>
                          <a:srgbClr val="75B9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rgbClr val="75B9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242526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14:45 - 16:15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Driving </a:t>
                      </a:r>
                      <a:r>
                        <a:rPr lang="en-US" altLang="ko-KR" sz="1000" b="1" u="none" strike="noStrike" cap="none" dirty="0" err="1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GenAI</a:t>
                      </a: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 Success with NVIDIA-Based Solutions (Instructor-led) </a:t>
                      </a:r>
                      <a:endParaRPr lang="ko-KR" altLang="en-US" sz="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1" u="none" strike="noStrike" cap="none" dirty="0" err="1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GenAI</a:t>
                      </a: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 development with NVIDIA Full-stack AI Platform  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788532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16:15 - 16:30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76B900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Break Time 3</a:t>
                      </a:r>
                      <a:r>
                        <a:rPr lang="pt-BR" altLang="ko-KR" sz="1050" b="1" u="none" strike="noStrike" cap="none" dirty="0">
                          <a:solidFill>
                            <a:srgbClr val="76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 (merge) </a:t>
                      </a:r>
                      <a:endParaRPr lang="ko-KR" altLang="en-US" sz="1000" b="1" dirty="0">
                        <a:solidFill>
                          <a:srgbClr val="76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315266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16:30 - 17:15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Interactive Demo &amp; NVIDIA NGC Catalog Activity </a:t>
                      </a:r>
                      <a:endParaRPr lang="en-US" altLang="ko-KR" sz="1000" b="1" u="none" strike="noStrike" cap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  <a:sym typeface="Arial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571002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17:15 - 17:30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Joint Wrap Up</a:t>
                      </a:r>
                      <a:endParaRPr lang="ko-KR" altLang="en-US" sz="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071252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986C9DF4-BCE0-8BF0-B48A-38F27325E45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18930" y="3494471"/>
            <a:ext cx="3694862" cy="2467889"/>
          </a:xfrm>
          <a:prstGeom prst="rect">
            <a:avLst/>
          </a:prstGeom>
        </p:spPr>
      </p:pic>
      <p:sp>
        <p:nvSpPr>
          <p:cNvPr id="14" name="Google Shape;281;p22">
            <a:extLst>
              <a:ext uri="{FF2B5EF4-FFF2-40B4-BE49-F238E27FC236}">
                <a16:creationId xmlns:a16="http://schemas.microsoft.com/office/drawing/2014/main" id="{7AB43FF7-4A79-6DD4-BAE5-B8CCA475C48C}"/>
              </a:ext>
            </a:extLst>
          </p:cNvPr>
          <p:cNvSpPr/>
          <p:nvPr/>
        </p:nvSpPr>
        <p:spPr>
          <a:xfrm>
            <a:off x="6292551" y="6115426"/>
            <a:ext cx="5224728" cy="43257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Driving </a:t>
            </a:r>
            <a:r>
              <a:rPr lang="en-US" altLang="ko-KR" sz="1100" b="1" dirty="0" err="1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GenAI</a:t>
            </a:r>
            <a:r>
              <a:rPr lang="en-US" altLang="ko-KR" sz="1100" b="1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 Success with NVIDIA-Based Solutions (Instructor-led)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A66F13C-3CD8-6ABE-97AE-230E6DDCB61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3223" y="895640"/>
            <a:ext cx="3499964" cy="239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521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2"/>
          <p:cNvSpPr txBox="1"/>
          <p:nvPr/>
        </p:nvSpPr>
        <p:spPr>
          <a:xfrm>
            <a:off x="363044" y="309998"/>
            <a:ext cx="6149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Session</a:t>
            </a:r>
            <a:endParaRPr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CB28BF9-4FB4-CC72-8665-337E5B2578EB}"/>
              </a:ext>
            </a:extLst>
          </p:cNvPr>
          <p:cNvGraphicFramePr>
            <a:graphicFrameLocks noGrp="1"/>
          </p:cNvGraphicFramePr>
          <p:nvPr/>
        </p:nvGraphicFramePr>
        <p:xfrm>
          <a:off x="454501" y="869030"/>
          <a:ext cx="5224729" cy="5683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125">
                  <a:extLst>
                    <a:ext uri="{9D8B030D-6E8A-4147-A177-3AD203B41FA5}">
                      <a16:colId xmlns:a16="http://schemas.microsoft.com/office/drawing/2014/main" val="3581386558"/>
                    </a:ext>
                  </a:extLst>
                </a:gridCol>
                <a:gridCol w="2093802">
                  <a:extLst>
                    <a:ext uri="{9D8B030D-6E8A-4147-A177-3AD203B41FA5}">
                      <a16:colId xmlns:a16="http://schemas.microsoft.com/office/drawing/2014/main" val="2662532539"/>
                    </a:ext>
                  </a:extLst>
                </a:gridCol>
                <a:gridCol w="2093802">
                  <a:extLst>
                    <a:ext uri="{9D8B030D-6E8A-4147-A177-3AD203B41FA5}">
                      <a16:colId xmlns:a16="http://schemas.microsoft.com/office/drawing/2014/main" val="2345743602"/>
                    </a:ext>
                  </a:extLst>
                </a:gridCol>
              </a:tblGrid>
              <a:tr h="581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Time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121166" marR="121166" marT="60583" marB="60583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B9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Session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121166" marR="121166" marT="60583" marB="60583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B9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923808"/>
                  </a:ext>
                </a:extLst>
              </a:tr>
              <a:tr h="3439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08:30 – 09:00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Registration</a:t>
                      </a:r>
                      <a:endParaRPr lang="ko-KR" altLang="en-US" sz="1200" b="1" i="0" u="none" strike="noStrike" dirty="0">
                        <a:solidFill>
                          <a:srgbClr val="79BF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779548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09:00 - 10:00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Welcome &amp; NVIDIA GTM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563323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10:00 - 10:45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Introduction to Generative Al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and Large Language Models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181640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10:45 - 11:00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75B900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Break Time 1</a:t>
                      </a:r>
                      <a:endParaRPr lang="ko-KR" altLang="en-US" sz="1200" b="1" dirty="0">
                        <a:solidFill>
                          <a:srgbClr val="75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303614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11:00 - 12:00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GenAl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 Use Cases -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Activity-Based Industries Carousel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089206"/>
                  </a:ext>
                </a:extLst>
              </a:tr>
              <a:tr h="53937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12:00 - 13:00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75B900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Lunch</a:t>
                      </a:r>
                      <a:endParaRPr lang="ko-KR" altLang="en-US" sz="1000" b="1" dirty="0">
                        <a:solidFill>
                          <a:srgbClr val="75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400450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Sales Breakout </a:t>
                      </a:r>
                      <a:endParaRPr lang="ko-KR" altLang="en-US" sz="900" b="1" dirty="0">
                        <a:solidFill>
                          <a:srgbClr val="75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SE Breakout </a:t>
                      </a:r>
                      <a:endParaRPr lang="ko-KR" altLang="en-US" sz="900" b="1" dirty="0">
                        <a:solidFill>
                          <a:srgbClr val="75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72458"/>
                  </a:ext>
                </a:extLst>
              </a:tr>
              <a:tr h="53937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13:00 - 14:30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Targeting </a:t>
                      </a:r>
                      <a:r>
                        <a:rPr lang="en-US" altLang="ko-KR" sz="1000" b="1" u="none" strike="noStrike" cap="none" dirty="0" err="1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GenAI</a:t>
                      </a: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 Opportunities – Group Activity </a:t>
                      </a:r>
                      <a:endParaRPr lang="ko-KR" altLang="en-US" sz="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Infrastructure Considerations for GenAI Solutions 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011218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14:30 - 14:45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75B9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Break Time 2</a:t>
                      </a:r>
                      <a:endParaRPr lang="ko-KR" altLang="en-US" sz="1000" b="1" dirty="0">
                        <a:solidFill>
                          <a:srgbClr val="75B9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rgbClr val="75B9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242526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14:45 - 16:15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Driving </a:t>
                      </a:r>
                      <a:r>
                        <a:rPr lang="en-US" altLang="ko-KR" sz="1000" b="1" u="none" strike="noStrike" cap="none" dirty="0" err="1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GenAI</a:t>
                      </a: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 Success with NVIDIA-Based Solutions (Instructor-led) </a:t>
                      </a:r>
                      <a:endParaRPr lang="ko-KR" altLang="en-US" sz="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1" u="none" strike="noStrike" cap="none" dirty="0" err="1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GenAI</a:t>
                      </a: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 development with NVIDIA Full-stack AI Platform  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788532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16:15 - 16:30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76B900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Break Time 3</a:t>
                      </a:r>
                      <a:r>
                        <a:rPr lang="pt-BR" altLang="ko-KR" sz="1050" b="1" u="none" strike="noStrike" cap="none" dirty="0">
                          <a:solidFill>
                            <a:srgbClr val="76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 (merge) </a:t>
                      </a:r>
                      <a:endParaRPr lang="ko-KR" altLang="en-US" sz="1000" b="1" dirty="0">
                        <a:solidFill>
                          <a:srgbClr val="76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315266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16:30 - 17:15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Interactive Demo &amp; NVIDIA NGC Catalog Activity </a:t>
                      </a:r>
                      <a:endParaRPr lang="en-US" altLang="ko-KR" sz="1000" b="1" u="none" strike="noStrike" cap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  <a:sym typeface="Arial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571002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17:15 - 17:30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Joint Wrap Up</a:t>
                      </a:r>
                      <a:endParaRPr lang="ko-KR" altLang="en-US" sz="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071252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986C9DF4-BCE0-8BF0-B48A-38F27325E45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18930" y="3494471"/>
            <a:ext cx="3694862" cy="2467888"/>
          </a:xfrm>
          <a:prstGeom prst="rect">
            <a:avLst/>
          </a:prstGeom>
        </p:spPr>
      </p:pic>
      <p:sp>
        <p:nvSpPr>
          <p:cNvPr id="14" name="Google Shape;281;p22">
            <a:extLst>
              <a:ext uri="{FF2B5EF4-FFF2-40B4-BE49-F238E27FC236}">
                <a16:creationId xmlns:a16="http://schemas.microsoft.com/office/drawing/2014/main" id="{7AB43FF7-4A79-6DD4-BAE5-B8CCA475C48C}"/>
              </a:ext>
            </a:extLst>
          </p:cNvPr>
          <p:cNvSpPr/>
          <p:nvPr/>
        </p:nvSpPr>
        <p:spPr>
          <a:xfrm>
            <a:off x="6292551" y="6115426"/>
            <a:ext cx="5224728" cy="43257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dirty="0" err="1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GenAI</a:t>
            </a:r>
            <a:r>
              <a:rPr lang="en-US" altLang="ko-KR" sz="1100" b="1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 development with NVIDIA Full-stack AI Platform 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A66F13C-3CD8-6ABE-97AE-230E6DDCB61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3223" y="924920"/>
            <a:ext cx="3499964" cy="233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85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2"/>
          <p:cNvSpPr txBox="1"/>
          <p:nvPr/>
        </p:nvSpPr>
        <p:spPr>
          <a:xfrm>
            <a:off x="363044" y="309998"/>
            <a:ext cx="6149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Session</a:t>
            </a:r>
            <a:endParaRPr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CB28BF9-4FB4-CC72-8665-337E5B2578EB}"/>
              </a:ext>
            </a:extLst>
          </p:cNvPr>
          <p:cNvGraphicFramePr>
            <a:graphicFrameLocks noGrp="1"/>
          </p:cNvGraphicFramePr>
          <p:nvPr/>
        </p:nvGraphicFramePr>
        <p:xfrm>
          <a:off x="454501" y="869030"/>
          <a:ext cx="5224729" cy="5683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125">
                  <a:extLst>
                    <a:ext uri="{9D8B030D-6E8A-4147-A177-3AD203B41FA5}">
                      <a16:colId xmlns:a16="http://schemas.microsoft.com/office/drawing/2014/main" val="3581386558"/>
                    </a:ext>
                  </a:extLst>
                </a:gridCol>
                <a:gridCol w="2093802">
                  <a:extLst>
                    <a:ext uri="{9D8B030D-6E8A-4147-A177-3AD203B41FA5}">
                      <a16:colId xmlns:a16="http://schemas.microsoft.com/office/drawing/2014/main" val="2662532539"/>
                    </a:ext>
                  </a:extLst>
                </a:gridCol>
                <a:gridCol w="2093802">
                  <a:extLst>
                    <a:ext uri="{9D8B030D-6E8A-4147-A177-3AD203B41FA5}">
                      <a16:colId xmlns:a16="http://schemas.microsoft.com/office/drawing/2014/main" val="2345743602"/>
                    </a:ext>
                  </a:extLst>
                </a:gridCol>
              </a:tblGrid>
              <a:tr h="581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Time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121166" marR="121166" marT="60583" marB="60583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B9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Session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121166" marR="121166" marT="60583" marB="60583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B9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923808"/>
                  </a:ext>
                </a:extLst>
              </a:tr>
              <a:tr h="3439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08:30 – 09:00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Registration</a:t>
                      </a:r>
                      <a:endParaRPr lang="ko-KR" altLang="en-US" sz="1200" b="1" i="0" u="none" strike="noStrike" dirty="0">
                        <a:solidFill>
                          <a:srgbClr val="79BF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779548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09:00 - 10:00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Welcome &amp; NVIDIA GTM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563323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10:00 - 10:45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Introduction to Generative Al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and Large Language Models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181640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10:45 - 11:00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75B900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Break Time 1</a:t>
                      </a:r>
                      <a:endParaRPr lang="ko-KR" altLang="en-US" sz="1200" b="1" dirty="0">
                        <a:solidFill>
                          <a:srgbClr val="75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303614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11:00 - 12:00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GenAl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 Use Cases -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Activity-Based Industries Carousel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089206"/>
                  </a:ext>
                </a:extLst>
              </a:tr>
              <a:tr h="53937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12:00 - 13:00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75B900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Lunch</a:t>
                      </a:r>
                      <a:endParaRPr lang="ko-KR" altLang="en-US" sz="1000" b="1" dirty="0">
                        <a:solidFill>
                          <a:srgbClr val="75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400450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Sales Breakout </a:t>
                      </a:r>
                      <a:endParaRPr lang="ko-KR" altLang="en-US" sz="900" b="1" dirty="0">
                        <a:solidFill>
                          <a:srgbClr val="75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SE Breakout </a:t>
                      </a:r>
                      <a:endParaRPr lang="ko-KR" altLang="en-US" sz="900" b="1" dirty="0">
                        <a:solidFill>
                          <a:srgbClr val="75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72458"/>
                  </a:ext>
                </a:extLst>
              </a:tr>
              <a:tr h="53937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13:00 - 14:30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Targeting </a:t>
                      </a:r>
                      <a:r>
                        <a:rPr lang="en-US" altLang="ko-KR" sz="1000" b="1" u="none" strike="noStrike" cap="none" dirty="0" err="1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GenAI</a:t>
                      </a: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 Opportunities – Group Activity </a:t>
                      </a:r>
                      <a:endParaRPr lang="ko-KR" altLang="en-US" sz="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Infrastructure Considerations for GenAI Solutions 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011218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14:30 - 14:45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75B9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Break Time 2</a:t>
                      </a:r>
                      <a:endParaRPr lang="ko-KR" altLang="en-US" sz="1000" b="1" dirty="0">
                        <a:solidFill>
                          <a:srgbClr val="75B9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rgbClr val="75B9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242526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14:45 - 16:15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Driving </a:t>
                      </a:r>
                      <a:r>
                        <a:rPr lang="en-US" altLang="ko-KR" sz="1000" b="1" u="none" strike="noStrike" cap="none" dirty="0" err="1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GenAI</a:t>
                      </a: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 Success with NVIDIA-Based Solutions (Instructor-led) </a:t>
                      </a:r>
                      <a:endParaRPr lang="ko-KR" altLang="en-US" sz="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1" u="none" strike="noStrike" cap="none" dirty="0" err="1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GenAI</a:t>
                      </a: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 development with NVIDIA Full-stack AI Platform  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788532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16:15 - 16:30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76B900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Break Time 3</a:t>
                      </a:r>
                      <a:r>
                        <a:rPr lang="pt-BR" altLang="ko-KR" sz="1050" b="1" u="none" strike="noStrike" cap="none" dirty="0">
                          <a:solidFill>
                            <a:srgbClr val="76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 (merge) </a:t>
                      </a:r>
                      <a:endParaRPr lang="ko-KR" altLang="en-US" sz="1000" b="1" dirty="0">
                        <a:solidFill>
                          <a:srgbClr val="76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315266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16:30 - 17:15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Interactive Demo &amp; NVIDIA NGC Catalog Activity </a:t>
                      </a:r>
                      <a:endParaRPr lang="en-US" altLang="ko-KR" sz="1000" b="1" u="none" strike="noStrike" cap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  <a:sym typeface="Arial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571002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17:15 - 17:30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Joint Wrap Up</a:t>
                      </a:r>
                      <a:endParaRPr lang="ko-KR" altLang="en-US" sz="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071252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986C9DF4-BCE0-8BF0-B48A-38F27325E45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18930" y="3496703"/>
            <a:ext cx="3694862" cy="2463423"/>
          </a:xfrm>
          <a:prstGeom prst="rect">
            <a:avLst/>
          </a:prstGeom>
        </p:spPr>
      </p:pic>
      <p:sp>
        <p:nvSpPr>
          <p:cNvPr id="14" name="Google Shape;281;p22">
            <a:extLst>
              <a:ext uri="{FF2B5EF4-FFF2-40B4-BE49-F238E27FC236}">
                <a16:creationId xmlns:a16="http://schemas.microsoft.com/office/drawing/2014/main" id="{7AB43FF7-4A79-6DD4-BAE5-B8CCA475C48C}"/>
              </a:ext>
            </a:extLst>
          </p:cNvPr>
          <p:cNvSpPr/>
          <p:nvPr/>
        </p:nvSpPr>
        <p:spPr>
          <a:xfrm>
            <a:off x="6292551" y="6115426"/>
            <a:ext cx="5224728" cy="43257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altLang="ko-KR" sz="1100" b="1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Interactive Demo &amp; NVIDIA NGC Catalog Activity </a:t>
            </a:r>
            <a:endParaRPr lang="pt-BR" altLang="ko-KR" sz="1100" b="1" dirty="0" err="1">
              <a:solidFill>
                <a:schemeClr val="bg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A66F13C-3CD8-6ABE-97AE-230E6DDCB61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3224" y="924920"/>
            <a:ext cx="3499962" cy="233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704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2"/>
          <p:cNvSpPr txBox="1"/>
          <p:nvPr/>
        </p:nvSpPr>
        <p:spPr>
          <a:xfrm>
            <a:off x="363044" y="309998"/>
            <a:ext cx="6149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Session</a:t>
            </a:r>
            <a:endParaRPr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CB28BF9-4FB4-CC72-8665-337E5B2578EB}"/>
              </a:ext>
            </a:extLst>
          </p:cNvPr>
          <p:cNvGraphicFramePr>
            <a:graphicFrameLocks noGrp="1"/>
          </p:cNvGraphicFramePr>
          <p:nvPr/>
        </p:nvGraphicFramePr>
        <p:xfrm>
          <a:off x="454501" y="869030"/>
          <a:ext cx="5224729" cy="5683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125">
                  <a:extLst>
                    <a:ext uri="{9D8B030D-6E8A-4147-A177-3AD203B41FA5}">
                      <a16:colId xmlns:a16="http://schemas.microsoft.com/office/drawing/2014/main" val="3581386558"/>
                    </a:ext>
                  </a:extLst>
                </a:gridCol>
                <a:gridCol w="2093802">
                  <a:extLst>
                    <a:ext uri="{9D8B030D-6E8A-4147-A177-3AD203B41FA5}">
                      <a16:colId xmlns:a16="http://schemas.microsoft.com/office/drawing/2014/main" val="2662532539"/>
                    </a:ext>
                  </a:extLst>
                </a:gridCol>
                <a:gridCol w="2093802">
                  <a:extLst>
                    <a:ext uri="{9D8B030D-6E8A-4147-A177-3AD203B41FA5}">
                      <a16:colId xmlns:a16="http://schemas.microsoft.com/office/drawing/2014/main" val="2345743602"/>
                    </a:ext>
                  </a:extLst>
                </a:gridCol>
              </a:tblGrid>
              <a:tr h="581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Time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121166" marR="121166" marT="60583" marB="60583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B9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Session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121166" marR="121166" marT="60583" marB="60583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B9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923808"/>
                  </a:ext>
                </a:extLst>
              </a:tr>
              <a:tr h="3439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08:30 – 09:00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Registration</a:t>
                      </a:r>
                      <a:endParaRPr lang="ko-KR" altLang="en-US" sz="1200" b="1" i="0" u="none" strike="noStrike" dirty="0">
                        <a:solidFill>
                          <a:srgbClr val="79BF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779548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09:00 - 10:00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Welcome &amp; NVIDIA GTM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563323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10:00 - 10:45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Introduction to Generative Al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and Large Language Models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181640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10:45 - 11:00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75B900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Break Time 1</a:t>
                      </a:r>
                      <a:endParaRPr lang="ko-KR" altLang="en-US" sz="1200" b="1" dirty="0">
                        <a:solidFill>
                          <a:srgbClr val="75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303614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11:00 - 12:00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GenAl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 Use Cases -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Activity-Based Industries Carousel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089206"/>
                  </a:ext>
                </a:extLst>
              </a:tr>
              <a:tr h="53937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12:00 - 13:00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75B900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Lunch</a:t>
                      </a:r>
                      <a:endParaRPr lang="ko-KR" altLang="en-US" sz="1000" b="1" dirty="0">
                        <a:solidFill>
                          <a:srgbClr val="75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400450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Sales Breakout </a:t>
                      </a:r>
                      <a:endParaRPr lang="ko-KR" altLang="en-US" sz="900" b="1" dirty="0">
                        <a:solidFill>
                          <a:srgbClr val="75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SE Breakout </a:t>
                      </a:r>
                      <a:endParaRPr lang="ko-KR" altLang="en-US" sz="900" b="1" dirty="0">
                        <a:solidFill>
                          <a:srgbClr val="75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72458"/>
                  </a:ext>
                </a:extLst>
              </a:tr>
              <a:tr h="53937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13:00 - 14:30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Targeting </a:t>
                      </a:r>
                      <a:r>
                        <a:rPr lang="en-US" altLang="ko-KR" sz="1000" b="1" u="none" strike="noStrike" cap="none" dirty="0" err="1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GenAI</a:t>
                      </a: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 Opportunities – Group Activity </a:t>
                      </a:r>
                      <a:endParaRPr lang="ko-KR" altLang="en-US" sz="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Infrastructure Considerations for GenAI Solutions 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011218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14:30 - 14:45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75B9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Break Time 2</a:t>
                      </a:r>
                      <a:endParaRPr lang="ko-KR" altLang="en-US" sz="1000" b="1" dirty="0">
                        <a:solidFill>
                          <a:srgbClr val="75B9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rgbClr val="75B9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242526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14:45 - 16:15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Driving </a:t>
                      </a:r>
                      <a:r>
                        <a:rPr lang="en-US" altLang="ko-KR" sz="1000" b="1" u="none" strike="noStrike" cap="none" dirty="0" err="1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GenAI</a:t>
                      </a: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 Success with NVIDIA-Based Solutions (Instructor-led) </a:t>
                      </a:r>
                      <a:endParaRPr lang="ko-KR" altLang="en-US" sz="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1" u="none" strike="noStrike" cap="none" dirty="0" err="1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GenAI</a:t>
                      </a: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 development with NVIDIA Full-stack AI Platform  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788532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16:15 - 16:30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76B900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Break Time 3</a:t>
                      </a:r>
                      <a:r>
                        <a:rPr lang="pt-BR" altLang="ko-KR" sz="1050" b="1" u="none" strike="noStrike" cap="none" dirty="0">
                          <a:solidFill>
                            <a:srgbClr val="76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 (merge) </a:t>
                      </a:r>
                      <a:endParaRPr lang="ko-KR" altLang="en-US" sz="1000" b="1" dirty="0">
                        <a:solidFill>
                          <a:srgbClr val="76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315266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16:30 - 17:15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Interactive Demo &amp; NVIDIA NGC Catalog Activity </a:t>
                      </a:r>
                      <a:endParaRPr lang="en-US" altLang="ko-KR" sz="1000" b="1" u="none" strike="noStrike" cap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  <a:sym typeface="Arial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571002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17:15 - 17:30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Joint Wrap Up</a:t>
                      </a:r>
                      <a:endParaRPr lang="ko-KR" altLang="en-US" sz="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071252"/>
                  </a:ext>
                </a:extLst>
              </a:tr>
            </a:tbl>
          </a:graphicData>
        </a:graphic>
      </p:graphicFrame>
      <p:sp>
        <p:nvSpPr>
          <p:cNvPr id="14" name="Google Shape;281;p22">
            <a:extLst>
              <a:ext uri="{FF2B5EF4-FFF2-40B4-BE49-F238E27FC236}">
                <a16:creationId xmlns:a16="http://schemas.microsoft.com/office/drawing/2014/main" id="{7AB43FF7-4A79-6DD4-BAE5-B8CCA475C48C}"/>
              </a:ext>
            </a:extLst>
          </p:cNvPr>
          <p:cNvSpPr/>
          <p:nvPr/>
        </p:nvSpPr>
        <p:spPr>
          <a:xfrm>
            <a:off x="6292550" y="5194340"/>
            <a:ext cx="5224728" cy="43257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altLang="ko-KR" sz="1100" b="1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Joint Wrap Up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EB5AAE-6F3C-F1C6-7D8E-0F727983AC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7707" y="1508318"/>
            <a:ext cx="4934415" cy="328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04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B900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"/>
          <p:cNvSpPr txBox="1">
            <a:spLocks noGrp="1"/>
          </p:cNvSpPr>
          <p:nvPr>
            <p:ph type="title" idx="4294967295"/>
          </p:nvPr>
        </p:nvSpPr>
        <p:spPr>
          <a:xfrm>
            <a:off x="0" y="2765425"/>
            <a:ext cx="121920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8748"/>
              </a:buClr>
              <a:buSzPts val="2400"/>
              <a:buFont typeface="Noto Sans KR"/>
              <a:buNone/>
            </a:pPr>
            <a:r>
              <a:rPr lang="en-US" sz="2400" b="1" dirty="0">
                <a:solidFill>
                  <a:schemeClr val="bg1"/>
                </a:solidFill>
              </a:rPr>
              <a:t>Session Day-2</a:t>
            </a:r>
            <a:endParaRPr sz="2400" b="1" dirty="0">
              <a:solidFill>
                <a:schemeClr val="bg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841778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/>
          <p:nvPr/>
        </p:nvSpPr>
        <p:spPr>
          <a:xfrm>
            <a:off x="328613" y="321128"/>
            <a:ext cx="202385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Overview</a:t>
            </a:r>
            <a:endParaRPr sz="1800" b="1" i="0" u="none" strike="noStrike" cap="none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328612" y="950221"/>
            <a:ext cx="11210923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80975" marR="0" lvl="0" indent="-180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일</a:t>
            </a:r>
            <a:r>
              <a:rPr lang="ko-KR" altLang="en-US" sz="1600" b="0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시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: 2024</a:t>
            </a:r>
            <a:r>
              <a:rPr lang="ko-KR" altLang="en-US" sz="1600" b="0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년 </a:t>
            </a:r>
            <a:r>
              <a:rPr lang="en-US" altLang="ko-KR" sz="1600" b="0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10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월 </a:t>
            </a:r>
            <a:r>
              <a:rPr lang="en-US" sz="16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10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일(</a:t>
            </a:r>
            <a:r>
              <a:rPr lang="ko-KR" altLang="en-US" sz="1600" b="0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목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) 09:00~18:00 / 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2024</a:t>
            </a:r>
            <a:r>
              <a:rPr lang="ko-KR" altLang="en-US" sz="1400" b="0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년 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10월 </a:t>
            </a:r>
            <a:r>
              <a:rPr lang="en-US" altLang="ko-KR" sz="14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11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일(</a:t>
            </a:r>
            <a:r>
              <a:rPr lang="ko-KR" altLang="en-US" sz="1400" b="0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금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) 09:00~20:00 </a:t>
            </a:r>
            <a:endParaRPr dirty="0"/>
          </a:p>
          <a:p>
            <a:pPr marL="180975" marR="0" lvl="0" indent="-180975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장소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: </a:t>
            </a:r>
            <a:r>
              <a:rPr lang="ko-KR" altLang="en-US" sz="1600" b="0" i="0" u="none" strike="noStrike" cap="none" dirty="0" err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소피텔</a:t>
            </a:r>
            <a:r>
              <a:rPr lang="ko-KR" altLang="en-US" sz="1600" b="0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altLang="en-US" sz="1600" b="0" i="0" u="none" strike="noStrike" cap="none" dirty="0" err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엠베서더</a:t>
            </a:r>
            <a:r>
              <a:rPr lang="ko-KR" altLang="en-US" sz="16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altLang="en-US" sz="1600" dirty="0" err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콩코드룸</a:t>
            </a:r>
            <a:r>
              <a:rPr lang="ko-KR" altLang="en-US" sz="16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16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I II (6</a:t>
            </a:r>
            <a:r>
              <a:rPr lang="ko-KR" altLang="en-US" sz="16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층</a:t>
            </a:r>
            <a:r>
              <a:rPr lang="en-US" altLang="ko-KR" sz="16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) </a:t>
            </a:r>
            <a:endParaRPr sz="1600" b="0" i="0" u="none" strike="noStrike" cap="none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80975" marR="0" lvl="0" indent="-180975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타이틀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: </a:t>
            </a:r>
            <a:r>
              <a:rPr lang="en-US" altLang="ko-KR" sz="1600" b="0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Generative AI Workshop</a:t>
            </a:r>
          </a:p>
          <a:p>
            <a:pPr marL="180975" marR="0" lvl="0" indent="-180975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dk1"/>
                </a:solidFill>
                <a:latin typeface="Noto Sans KR"/>
                <a:ea typeface="Noto Sans KR"/>
                <a:sym typeface="Noto Sans KR"/>
              </a:rPr>
              <a:t>참석 인원 </a:t>
            </a:r>
            <a:r>
              <a:rPr lang="en-US" altLang="ko-KR" sz="1600" dirty="0">
                <a:solidFill>
                  <a:schemeClr val="dk1"/>
                </a:solidFill>
                <a:latin typeface="Noto Sans KR"/>
                <a:ea typeface="Noto Sans KR"/>
                <a:sym typeface="Noto Sans KR"/>
              </a:rPr>
              <a:t>: 46 </a:t>
            </a:r>
            <a:endParaRPr dirty="0"/>
          </a:p>
        </p:txBody>
      </p:sp>
      <p:sp>
        <p:nvSpPr>
          <p:cNvPr id="99" name="Google Shape;99;p2"/>
          <p:cNvSpPr/>
          <p:nvPr/>
        </p:nvSpPr>
        <p:spPr>
          <a:xfrm>
            <a:off x="328612" y="2432994"/>
            <a:ext cx="1564639" cy="27432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4450" marR="0" lvl="0" indent="-333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1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소피텔</a:t>
            </a:r>
            <a:endParaRPr sz="1100" b="1" i="0" u="none" strike="noStrike" cap="none" dirty="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0" name="Google Shape;100;p2"/>
          <p:cNvSpPr/>
          <p:nvPr/>
        </p:nvSpPr>
        <p:spPr>
          <a:xfrm>
            <a:off x="5842259" y="2432994"/>
            <a:ext cx="1564640" cy="27432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4450" marR="0" lvl="0" indent="-333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6</a:t>
            </a:r>
            <a:r>
              <a:rPr lang="ko-KR" altLang="en-US" sz="1100" b="1" dirty="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층 </a:t>
            </a:r>
            <a:r>
              <a:rPr lang="ko-KR" altLang="en-US" sz="1100" b="1" dirty="0" err="1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콩코드룸</a:t>
            </a:r>
            <a:r>
              <a:rPr lang="ko-KR" altLang="en-US" sz="1100" b="1" dirty="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sz="1100" b="1" i="0" u="none" strike="noStrike" cap="none" dirty="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C4A1F8-F904-56C0-B262-FEFF17073A0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7549" y="2824893"/>
            <a:ext cx="4353827" cy="2907562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D1BF5B3-23A9-A258-C1BD-F92C2C60C39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2824894"/>
            <a:ext cx="5164408" cy="290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2503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2"/>
          <p:cNvSpPr txBox="1"/>
          <p:nvPr/>
        </p:nvSpPr>
        <p:spPr>
          <a:xfrm>
            <a:off x="363044" y="309998"/>
            <a:ext cx="6149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Session</a:t>
            </a:r>
            <a:endParaRPr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CB28BF9-4FB4-CC72-8665-337E5B2578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437225"/>
              </p:ext>
            </p:extLst>
          </p:nvPr>
        </p:nvGraphicFramePr>
        <p:xfrm>
          <a:off x="454501" y="869030"/>
          <a:ext cx="5224729" cy="4912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125">
                  <a:extLst>
                    <a:ext uri="{9D8B030D-6E8A-4147-A177-3AD203B41FA5}">
                      <a16:colId xmlns:a16="http://schemas.microsoft.com/office/drawing/2014/main" val="3581386558"/>
                    </a:ext>
                  </a:extLst>
                </a:gridCol>
                <a:gridCol w="4187604">
                  <a:extLst>
                    <a:ext uri="{9D8B030D-6E8A-4147-A177-3AD203B41FA5}">
                      <a16:colId xmlns:a16="http://schemas.microsoft.com/office/drawing/2014/main" val="2662532539"/>
                    </a:ext>
                  </a:extLst>
                </a:gridCol>
              </a:tblGrid>
              <a:tr h="581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Time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121166" marR="121166" marT="60583" marB="60583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Session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121166" marR="121166" marT="60583" marB="60583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923808"/>
                  </a:ext>
                </a:extLst>
              </a:tr>
              <a:tr h="3439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08:30 – 09:00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Registration</a:t>
                      </a:r>
                      <a:endParaRPr lang="ko-KR" altLang="en-US" sz="1200" b="1" i="0" u="none" strike="noStrike" dirty="0">
                        <a:solidFill>
                          <a:srgbClr val="79BF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779548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09:00 - 09:30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Welcome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563323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09:00 - 11:00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Addressing the Buyer’s Journey (Instructor-led) </a:t>
                      </a: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181640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11:00 - 11:15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75B900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Break Time 1</a:t>
                      </a:r>
                      <a:endParaRPr lang="ko-KR" altLang="en-US" sz="1200" b="1" dirty="0">
                        <a:solidFill>
                          <a:srgbClr val="75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303614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11:15 - 12:15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Processes to Influence and Accelerate Customer Decisions (Instructor-led) </a:t>
                      </a: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089206"/>
                  </a:ext>
                </a:extLst>
              </a:tr>
              <a:tr h="53937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12:15 - 13:15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75B900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Lunch</a:t>
                      </a:r>
                      <a:endParaRPr lang="ko-KR" altLang="en-US" sz="1000" b="1" dirty="0">
                        <a:solidFill>
                          <a:srgbClr val="75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400450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13:15 - 14:30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Activity-Based Case Study Part 1 – Team Meeting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315266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14:30 - 16:00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Activity-Based Team Case Study Part 2 – Role Play 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571002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16:00 – 16:15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75B900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Break Time 2</a:t>
                      </a:r>
                      <a:endParaRPr lang="ko-KR" altLang="en-US" sz="1000" b="1" dirty="0">
                        <a:solidFill>
                          <a:srgbClr val="75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071252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16:15 - 17:00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Group Feedback &amp; Discussion</a:t>
                      </a:r>
                      <a:r>
                        <a:rPr lang="en-US" altLang="ko-KR" sz="1400" b="0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 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200072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17:00 – 17:30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Final Reflections &amp; Farewell Address – NVIDIA and Dell, “Better Together”</a:t>
                      </a:r>
                      <a:r>
                        <a:rPr lang="en-US" altLang="ko-KR" sz="1400" b="0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 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394920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986C9DF4-BCE0-8BF0-B48A-38F27325E45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98044" y="1827201"/>
            <a:ext cx="4408381" cy="2938921"/>
          </a:xfrm>
          <a:prstGeom prst="rect">
            <a:avLst/>
          </a:prstGeom>
        </p:spPr>
      </p:pic>
      <p:sp>
        <p:nvSpPr>
          <p:cNvPr id="14" name="Google Shape;281;p22">
            <a:extLst>
              <a:ext uri="{FF2B5EF4-FFF2-40B4-BE49-F238E27FC236}">
                <a16:creationId xmlns:a16="http://schemas.microsoft.com/office/drawing/2014/main" id="{7AB43FF7-4A79-6DD4-BAE5-B8CCA475C48C}"/>
              </a:ext>
            </a:extLst>
          </p:cNvPr>
          <p:cNvSpPr/>
          <p:nvPr/>
        </p:nvSpPr>
        <p:spPr>
          <a:xfrm>
            <a:off x="6289860" y="5361666"/>
            <a:ext cx="5224728" cy="43257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fontAlgn="ctr"/>
            <a:r>
              <a:rPr lang="en-US" altLang="ko-KR" sz="11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Registration</a:t>
            </a:r>
            <a:endParaRPr lang="ko-KR" altLang="en-US" sz="1100" b="1" i="0" u="none" strike="noStrike" dirty="0">
              <a:solidFill>
                <a:schemeClr val="bg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0938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2"/>
          <p:cNvSpPr txBox="1"/>
          <p:nvPr/>
        </p:nvSpPr>
        <p:spPr>
          <a:xfrm>
            <a:off x="363044" y="309998"/>
            <a:ext cx="6149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Session</a:t>
            </a:r>
            <a:endParaRPr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CB28BF9-4FB4-CC72-8665-337E5B2578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969406"/>
              </p:ext>
            </p:extLst>
          </p:nvPr>
        </p:nvGraphicFramePr>
        <p:xfrm>
          <a:off x="454501" y="869030"/>
          <a:ext cx="5224729" cy="4912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125">
                  <a:extLst>
                    <a:ext uri="{9D8B030D-6E8A-4147-A177-3AD203B41FA5}">
                      <a16:colId xmlns:a16="http://schemas.microsoft.com/office/drawing/2014/main" val="3581386558"/>
                    </a:ext>
                  </a:extLst>
                </a:gridCol>
                <a:gridCol w="4187604">
                  <a:extLst>
                    <a:ext uri="{9D8B030D-6E8A-4147-A177-3AD203B41FA5}">
                      <a16:colId xmlns:a16="http://schemas.microsoft.com/office/drawing/2014/main" val="2662532539"/>
                    </a:ext>
                  </a:extLst>
                </a:gridCol>
              </a:tblGrid>
              <a:tr h="581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Time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121166" marR="121166" marT="60583" marB="60583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Session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121166" marR="121166" marT="60583" marB="60583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923808"/>
                  </a:ext>
                </a:extLst>
              </a:tr>
              <a:tr h="3439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08:30 – 09:00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Registration</a:t>
                      </a:r>
                      <a:endParaRPr lang="ko-KR" altLang="en-US" sz="1200" b="1" i="0" u="none" strike="noStrike" dirty="0">
                        <a:solidFill>
                          <a:srgbClr val="79BF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779548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09:00 - 09:30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Welcome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563323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09:00 - 11:00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Addressing the Buyer’s Journey (Instructor-led) </a:t>
                      </a: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181640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11:00 - 11:15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75B900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Break Time 1</a:t>
                      </a:r>
                      <a:endParaRPr lang="ko-KR" altLang="en-US" sz="1200" b="1" dirty="0">
                        <a:solidFill>
                          <a:srgbClr val="75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303614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11:15 - 12:15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Processes to Influence and Accelerate Customer Decisions (Instructor-led) </a:t>
                      </a: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089206"/>
                  </a:ext>
                </a:extLst>
              </a:tr>
              <a:tr h="53937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12:15 - 13:15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75B900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Lunch</a:t>
                      </a:r>
                      <a:endParaRPr lang="ko-KR" altLang="en-US" sz="1000" b="1" dirty="0">
                        <a:solidFill>
                          <a:srgbClr val="75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400450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13:15 - 14:30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Activity-Based Case Study Part 1 – Team Meeting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315266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14:30 - 16:00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Activity-Based Team Case Study Part 2 – Role Play 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571002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16:00 – 16:15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75B900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Break Time 2</a:t>
                      </a:r>
                      <a:endParaRPr lang="ko-KR" altLang="en-US" sz="1000" b="1" dirty="0">
                        <a:solidFill>
                          <a:srgbClr val="75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071252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16:15 - 17:00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Group Feedback &amp; Discussion</a:t>
                      </a:r>
                      <a:r>
                        <a:rPr lang="en-US" altLang="ko-KR" sz="1400" b="0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 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200072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17:00 – 17:30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Final Reflections &amp; Farewell Address – NVIDIA and Dell, “Better Together”</a:t>
                      </a:r>
                      <a:r>
                        <a:rPr lang="en-US" altLang="ko-KR" sz="1400" b="0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 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394920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986C9DF4-BCE0-8BF0-B48A-38F27325E45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2195" y="1827201"/>
            <a:ext cx="4400079" cy="2938921"/>
          </a:xfrm>
          <a:prstGeom prst="rect">
            <a:avLst/>
          </a:prstGeom>
        </p:spPr>
      </p:pic>
      <p:sp>
        <p:nvSpPr>
          <p:cNvPr id="14" name="Google Shape;281;p22">
            <a:extLst>
              <a:ext uri="{FF2B5EF4-FFF2-40B4-BE49-F238E27FC236}">
                <a16:creationId xmlns:a16="http://schemas.microsoft.com/office/drawing/2014/main" id="{7AB43FF7-4A79-6DD4-BAE5-B8CCA475C48C}"/>
              </a:ext>
            </a:extLst>
          </p:cNvPr>
          <p:cNvSpPr/>
          <p:nvPr/>
        </p:nvSpPr>
        <p:spPr>
          <a:xfrm>
            <a:off x="6289860" y="5361666"/>
            <a:ext cx="5224728" cy="43257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fontAlgn="ctr"/>
            <a:r>
              <a:rPr lang="en-US" altLang="ko-KR" sz="11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0897710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2"/>
          <p:cNvSpPr txBox="1"/>
          <p:nvPr/>
        </p:nvSpPr>
        <p:spPr>
          <a:xfrm>
            <a:off x="363044" y="309998"/>
            <a:ext cx="6149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Session</a:t>
            </a:r>
            <a:endParaRPr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CB28BF9-4FB4-CC72-8665-337E5B2578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766457"/>
              </p:ext>
            </p:extLst>
          </p:nvPr>
        </p:nvGraphicFramePr>
        <p:xfrm>
          <a:off x="454501" y="869030"/>
          <a:ext cx="5224729" cy="4912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125">
                  <a:extLst>
                    <a:ext uri="{9D8B030D-6E8A-4147-A177-3AD203B41FA5}">
                      <a16:colId xmlns:a16="http://schemas.microsoft.com/office/drawing/2014/main" val="3581386558"/>
                    </a:ext>
                  </a:extLst>
                </a:gridCol>
                <a:gridCol w="4187604">
                  <a:extLst>
                    <a:ext uri="{9D8B030D-6E8A-4147-A177-3AD203B41FA5}">
                      <a16:colId xmlns:a16="http://schemas.microsoft.com/office/drawing/2014/main" val="2662532539"/>
                    </a:ext>
                  </a:extLst>
                </a:gridCol>
              </a:tblGrid>
              <a:tr h="581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Time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121166" marR="121166" marT="60583" marB="60583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Session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121166" marR="121166" marT="60583" marB="60583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923808"/>
                  </a:ext>
                </a:extLst>
              </a:tr>
              <a:tr h="3439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08:30 – 09:00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Registration</a:t>
                      </a:r>
                      <a:endParaRPr lang="ko-KR" altLang="en-US" sz="1200" b="1" i="0" u="none" strike="noStrike" dirty="0">
                        <a:solidFill>
                          <a:srgbClr val="79BF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779548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09:00 - 09:30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Welcome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563323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09:00 - 11:00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Addressing the Buyer’s Journey (Instructor-led) </a:t>
                      </a: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181640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11:00 - 11:15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75B900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Break Time 1</a:t>
                      </a:r>
                      <a:endParaRPr lang="ko-KR" altLang="en-US" sz="1200" b="1" dirty="0">
                        <a:solidFill>
                          <a:srgbClr val="75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303614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11:15 - 12:15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Processes to Influence and Accelerate Customer Decisions (Instructor-led) </a:t>
                      </a: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089206"/>
                  </a:ext>
                </a:extLst>
              </a:tr>
              <a:tr h="53937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12:15 - 13:15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75B900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Lunch</a:t>
                      </a:r>
                      <a:endParaRPr lang="ko-KR" altLang="en-US" sz="1000" b="1" dirty="0">
                        <a:solidFill>
                          <a:srgbClr val="75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400450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13:15 - 14:30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Activity-Based Case Study Part 1 – Team Meeting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315266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14:30 - 16:00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Activity-Based Team Case Study Part 2 – Role Play 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571002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16:00 – 16:15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75B900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Break Time 2</a:t>
                      </a:r>
                      <a:endParaRPr lang="ko-KR" altLang="en-US" sz="1000" b="1" dirty="0">
                        <a:solidFill>
                          <a:srgbClr val="75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071252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16:15 - 17:00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Group Feedback &amp; Discussion</a:t>
                      </a:r>
                      <a:r>
                        <a:rPr lang="en-US" altLang="ko-KR" sz="1400" b="0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 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200072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17:00 – 17:30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Final Reflections &amp; Farewell Address – NVIDIA and Dell, “Better Together”</a:t>
                      </a:r>
                      <a:r>
                        <a:rPr lang="en-US" altLang="ko-KR" sz="1400" b="0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 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394920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986C9DF4-BCE0-8BF0-B48A-38F27325E45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9860" y="869030"/>
            <a:ext cx="3157810" cy="2109179"/>
          </a:xfrm>
          <a:prstGeom prst="rect">
            <a:avLst/>
          </a:prstGeom>
        </p:spPr>
      </p:pic>
      <p:sp>
        <p:nvSpPr>
          <p:cNvPr id="14" name="Google Shape;281;p22">
            <a:extLst>
              <a:ext uri="{FF2B5EF4-FFF2-40B4-BE49-F238E27FC236}">
                <a16:creationId xmlns:a16="http://schemas.microsoft.com/office/drawing/2014/main" id="{7AB43FF7-4A79-6DD4-BAE5-B8CCA475C48C}"/>
              </a:ext>
            </a:extLst>
          </p:cNvPr>
          <p:cNvSpPr/>
          <p:nvPr/>
        </p:nvSpPr>
        <p:spPr>
          <a:xfrm>
            <a:off x="6289860" y="5361666"/>
            <a:ext cx="5224728" cy="43257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fontAlgn="ctr"/>
            <a:r>
              <a:rPr lang="en-US" altLang="ko-KR" sz="11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Addressing the Buyer’s Journey (Instructor-led) </a:t>
            </a:r>
            <a:endParaRPr lang="en-US" altLang="ko-KR" sz="11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176CBEF-1102-7F4F-0077-1AB960C9A0D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56778" y="3115348"/>
            <a:ext cx="3157810" cy="210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6810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B900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"/>
          <p:cNvSpPr txBox="1">
            <a:spLocks noGrp="1"/>
          </p:cNvSpPr>
          <p:nvPr>
            <p:ph type="title" idx="4294967295"/>
          </p:nvPr>
        </p:nvSpPr>
        <p:spPr>
          <a:xfrm>
            <a:off x="0" y="2765425"/>
            <a:ext cx="121920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8748"/>
              </a:buClr>
              <a:buSzPts val="2400"/>
              <a:buFont typeface="Noto Sans KR"/>
              <a:buNone/>
            </a:pPr>
            <a:r>
              <a:rPr lang="en-US" sz="2400" b="1" dirty="0">
                <a:solidFill>
                  <a:schemeClr val="bg1"/>
                </a:solidFill>
              </a:rPr>
              <a:t>Sketch</a:t>
            </a:r>
            <a:endParaRPr sz="2400" b="1" dirty="0">
              <a:solidFill>
                <a:schemeClr val="bg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6790782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7"/>
          <p:cNvSpPr txBox="1"/>
          <p:nvPr/>
        </p:nvSpPr>
        <p:spPr>
          <a:xfrm>
            <a:off x="363044" y="309998"/>
            <a:ext cx="6149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Sketch</a:t>
            </a:r>
            <a:endParaRPr sz="1800" b="1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3" name="그림 32" descr="의류, 신발류, 사람, 여성이(가) 표시된 사진&#10;&#10;자동 생성된 설명">
            <a:extLst>
              <a:ext uri="{FF2B5EF4-FFF2-40B4-BE49-F238E27FC236}">
                <a16:creationId xmlns:a16="http://schemas.microsoft.com/office/drawing/2014/main" id="{11D30F0F-17B5-C401-4FBD-A62AFF9E8C1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641" y="1103590"/>
            <a:ext cx="3527997" cy="2645998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34" name="그림 33" descr="의류, 텍스트, 사람, 숍이(가) 표시된 사진&#10;&#10;자동 생성된 설명">
            <a:extLst>
              <a:ext uri="{FF2B5EF4-FFF2-40B4-BE49-F238E27FC236}">
                <a16:creationId xmlns:a16="http://schemas.microsoft.com/office/drawing/2014/main" id="{4E391048-4976-1540-AFF7-4F8310D2237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1993" y="1103590"/>
            <a:ext cx="3527997" cy="2645998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35" name="그림 34" descr="의류, 사람, 신발류, 실내이(가) 표시된 사진&#10;&#10;자동 생성된 설명">
            <a:extLst>
              <a:ext uri="{FF2B5EF4-FFF2-40B4-BE49-F238E27FC236}">
                <a16:creationId xmlns:a16="http://schemas.microsoft.com/office/drawing/2014/main" id="{81D03D52-E490-EA29-F7C9-732959B0EC0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4345" y="1103590"/>
            <a:ext cx="3527997" cy="2645998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36" name="그림 35" descr="의류, 사람, 인간의 얼굴, 여성이(가) 표시된 사진&#10;&#10;자동 생성된 설명">
            <a:extLst>
              <a:ext uri="{FF2B5EF4-FFF2-40B4-BE49-F238E27FC236}">
                <a16:creationId xmlns:a16="http://schemas.microsoft.com/office/drawing/2014/main" id="{2A9E44DD-DB13-771D-623B-53CE5714CFE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628" y="3901996"/>
            <a:ext cx="3527997" cy="2645998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37" name="그림 36" descr="의류, 사람, 실내, 음식이(가) 표시된 사진&#10;&#10;자동 생성된 설명">
            <a:extLst>
              <a:ext uri="{FF2B5EF4-FFF2-40B4-BE49-F238E27FC236}">
                <a16:creationId xmlns:a16="http://schemas.microsoft.com/office/drawing/2014/main" id="{72A1980C-3105-C5BE-92F8-4B37EDE438C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1980" y="3901996"/>
            <a:ext cx="3527997" cy="2645998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38" name="그림 37" descr="의류, 사람, 신발류, 실내이(가) 표시된 사진&#10;&#10;자동 생성된 설명">
            <a:extLst>
              <a:ext uri="{FF2B5EF4-FFF2-40B4-BE49-F238E27FC236}">
                <a16:creationId xmlns:a16="http://schemas.microsoft.com/office/drawing/2014/main" id="{FEC1A676-F368-7E19-0797-C7AE84C7CE6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4319" y="3901996"/>
            <a:ext cx="3527997" cy="2645998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93810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7"/>
          <p:cNvSpPr txBox="1"/>
          <p:nvPr/>
        </p:nvSpPr>
        <p:spPr>
          <a:xfrm>
            <a:off x="363044" y="309998"/>
            <a:ext cx="6149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Sketch</a:t>
            </a:r>
            <a:endParaRPr sz="1800" b="1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6" name="그림 35" descr="사람, 의류, 실내, 벽이(가) 표시된 사진&#10;&#10;자동 생성된 설명">
            <a:extLst>
              <a:ext uri="{FF2B5EF4-FFF2-40B4-BE49-F238E27FC236}">
                <a16:creationId xmlns:a16="http://schemas.microsoft.com/office/drawing/2014/main" id="{6CCC326E-DF55-7373-A69A-80FFECCEED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887" y="1103590"/>
            <a:ext cx="3527997" cy="2645998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37" name="그림 36" descr="의류, 사람, 여성, 신발류이(가) 표시된 사진&#10;&#10;자동 생성된 설명">
            <a:extLst>
              <a:ext uri="{FF2B5EF4-FFF2-40B4-BE49-F238E27FC236}">
                <a16:creationId xmlns:a16="http://schemas.microsoft.com/office/drawing/2014/main" id="{59BADB1E-3BC8-C21B-3BF5-E879F0C70A4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2827" y="3901995"/>
            <a:ext cx="3527998" cy="2645999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38" name="그림 37" descr="의류, 사람, 패스트푸드, 거래이(가) 표시된 사진&#10;&#10;자동 생성된 설명">
            <a:extLst>
              <a:ext uri="{FF2B5EF4-FFF2-40B4-BE49-F238E27FC236}">
                <a16:creationId xmlns:a16="http://schemas.microsoft.com/office/drawing/2014/main" id="{35E262C5-14EA-D4E5-7B6E-3E43DD18A4F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628" y="3902552"/>
            <a:ext cx="3527256" cy="2645442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39" name="그림 38" descr="의류, 사람, 여성, 신발류이(가) 표시된 사진&#10;&#10;자동 생성된 설명">
            <a:extLst>
              <a:ext uri="{FF2B5EF4-FFF2-40B4-BE49-F238E27FC236}">
                <a16:creationId xmlns:a16="http://schemas.microsoft.com/office/drawing/2014/main" id="{D1F9B4DB-DC06-C7A1-9844-CE15167A81C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0475" y="3901996"/>
            <a:ext cx="3527998" cy="2645998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40" name="그림 39" descr="의류, 사람, 인간의 얼굴, 사람들이(가) 표시된 사진&#10;&#10;자동 생성된 설명">
            <a:extLst>
              <a:ext uri="{FF2B5EF4-FFF2-40B4-BE49-F238E27FC236}">
                <a16:creationId xmlns:a16="http://schemas.microsoft.com/office/drawing/2014/main" id="{F778E99C-1279-A05C-A968-8C51A2CACA4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0462" y="1103590"/>
            <a:ext cx="3527257" cy="2645443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41" name="그림 40" descr="의류, 사람, 사람들, 여성이(가) 표시된 사진&#10;&#10;자동 생성된 설명">
            <a:extLst>
              <a:ext uri="{FF2B5EF4-FFF2-40B4-BE49-F238E27FC236}">
                <a16:creationId xmlns:a16="http://schemas.microsoft.com/office/drawing/2014/main" id="{C946481A-F98E-83E9-6CDC-DC3B0A4B382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815" y="1103590"/>
            <a:ext cx="3527257" cy="2645443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562965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B900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"/>
          <p:cNvSpPr txBox="1">
            <a:spLocks noGrp="1"/>
          </p:cNvSpPr>
          <p:nvPr>
            <p:ph type="title" idx="4294967295"/>
          </p:nvPr>
        </p:nvSpPr>
        <p:spPr>
          <a:xfrm>
            <a:off x="0" y="2765425"/>
            <a:ext cx="121920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8748"/>
              </a:buClr>
              <a:buSzPts val="2400"/>
              <a:buFont typeface="Noto Sans KR"/>
              <a:buNone/>
            </a:pPr>
            <a:r>
              <a:rPr lang="en-US" sz="2400" b="1" dirty="0">
                <a:solidFill>
                  <a:schemeClr val="bg1"/>
                </a:solidFill>
                <a:latin typeface="Noto Sans KR"/>
                <a:ea typeface="Noto Sans KR"/>
                <a:cs typeface="Noto Sans KR"/>
                <a:sym typeface="Noto Sans KR"/>
              </a:rPr>
              <a:t>Invoice</a:t>
            </a:r>
            <a:endParaRPr sz="2400" b="1" dirty="0">
              <a:solidFill>
                <a:schemeClr val="bg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600625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66;p32">
            <a:extLst>
              <a:ext uri="{FF2B5EF4-FFF2-40B4-BE49-F238E27FC236}">
                <a16:creationId xmlns:a16="http://schemas.microsoft.com/office/drawing/2014/main" id="{D8F6F09C-E6AB-F438-1B18-AE678D72AE83}"/>
              </a:ext>
            </a:extLst>
          </p:cNvPr>
          <p:cNvSpPr txBox="1"/>
          <p:nvPr/>
        </p:nvSpPr>
        <p:spPr>
          <a:xfrm>
            <a:off x="363044" y="309998"/>
            <a:ext cx="6149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Invoice - Summary</a:t>
            </a:r>
            <a:endParaRPr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F6E111-E202-5AD3-B966-B7130D39926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5985" y="1810196"/>
            <a:ext cx="9160030" cy="360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536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2"/>
          <p:cNvSpPr txBox="1"/>
          <p:nvPr/>
        </p:nvSpPr>
        <p:spPr>
          <a:xfrm>
            <a:off x="363044" y="309998"/>
            <a:ext cx="6149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Invoice (1/2)</a:t>
            </a:r>
            <a:endParaRPr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98D010-A0D1-D4A7-9600-57075729D7A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5985" y="1647016"/>
            <a:ext cx="9160030" cy="4088901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2"/>
          <p:cNvSpPr txBox="1"/>
          <p:nvPr/>
        </p:nvSpPr>
        <p:spPr>
          <a:xfrm>
            <a:off x="363044" y="309998"/>
            <a:ext cx="6149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Invoice (2/2)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440239-4540-E113-BB55-4224BB45168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2271" y="1110975"/>
            <a:ext cx="9120590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26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/>
          <p:nvPr/>
        </p:nvSpPr>
        <p:spPr>
          <a:xfrm>
            <a:off x="328613" y="321128"/>
            <a:ext cx="261778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Agenda</a:t>
            </a:r>
            <a:r>
              <a:rPr lang="en-US" sz="18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  - Day 1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43D393-E3FA-C327-7545-5484FA1D67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290790"/>
              </p:ext>
            </p:extLst>
          </p:nvPr>
        </p:nvGraphicFramePr>
        <p:xfrm>
          <a:off x="490654" y="834084"/>
          <a:ext cx="10604807" cy="584840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669063">
                  <a:extLst>
                    <a:ext uri="{9D8B030D-6E8A-4147-A177-3AD203B41FA5}">
                      <a16:colId xmlns:a16="http://schemas.microsoft.com/office/drawing/2014/main" val="3581386558"/>
                    </a:ext>
                  </a:extLst>
                </a:gridCol>
                <a:gridCol w="2065878">
                  <a:extLst>
                    <a:ext uri="{9D8B030D-6E8A-4147-A177-3AD203B41FA5}">
                      <a16:colId xmlns:a16="http://schemas.microsoft.com/office/drawing/2014/main" val="2662532539"/>
                    </a:ext>
                  </a:extLst>
                </a:gridCol>
                <a:gridCol w="2132489">
                  <a:extLst>
                    <a:ext uri="{9D8B030D-6E8A-4147-A177-3AD203B41FA5}">
                      <a16:colId xmlns:a16="http://schemas.microsoft.com/office/drawing/2014/main" val="3670559410"/>
                    </a:ext>
                  </a:extLst>
                </a:gridCol>
                <a:gridCol w="2467032">
                  <a:extLst>
                    <a:ext uri="{9D8B030D-6E8A-4147-A177-3AD203B41FA5}">
                      <a16:colId xmlns:a16="http://schemas.microsoft.com/office/drawing/2014/main" val="3718080255"/>
                    </a:ext>
                  </a:extLst>
                </a:gridCol>
                <a:gridCol w="2270345">
                  <a:extLst>
                    <a:ext uri="{9D8B030D-6E8A-4147-A177-3AD203B41FA5}">
                      <a16:colId xmlns:a16="http://schemas.microsoft.com/office/drawing/2014/main" val="3713803275"/>
                    </a:ext>
                  </a:extLst>
                </a:gridCol>
              </a:tblGrid>
              <a:tr h="317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Time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121166" marR="121166" marT="60583" marB="60583"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Session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121166" marR="121166" marT="60583" marB="60583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Speaker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121166" marR="121166" marT="60583" marB="60583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16923808"/>
                  </a:ext>
                </a:extLst>
              </a:tr>
              <a:tr h="3178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08:30 – 09:00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Registration</a:t>
                      </a:r>
                      <a:endParaRPr lang="ko-KR" altLang="en-US" sz="1200" b="1" i="0" u="none" strike="noStrike" dirty="0">
                        <a:solidFill>
                          <a:srgbClr val="79BF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1346" marR="71346" marT="35673" marB="35673" anchor="ctr"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29779548"/>
                  </a:ext>
                </a:extLst>
              </a:tr>
              <a:tr h="317861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09:00 - 10:00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Welcome &amp; NVIDIA GTM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Brian Jeon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71346" marR="71346" marT="35673" marB="35673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83563323"/>
                  </a:ext>
                </a:extLst>
              </a:tr>
              <a:tr h="34973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10:00 - 10:45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Introduction to Generative AI and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Large Language Models (Instructor-led) 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Ku </a:t>
                      </a:r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Hlyung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 Jung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71346" marR="71346" marT="35673" marB="35673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47181640"/>
                  </a:ext>
                </a:extLst>
              </a:tr>
              <a:tr h="330354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10:45 - 11:00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75B900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Break Time 1</a:t>
                      </a:r>
                      <a:endParaRPr lang="ko-KR" altLang="en-US" sz="1200" b="1" dirty="0">
                        <a:solidFill>
                          <a:srgbClr val="75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1346" marR="71346" marT="35673" marB="35673" anchor="ctr"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33303614"/>
                  </a:ext>
                </a:extLst>
              </a:tr>
              <a:tr h="34973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11:00 - 12:00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GenAl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 Use Cases -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Activity-Based Industries Carousel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altLang="ko-KR" sz="1200" b="1" dirty="0">
                          <a:solidFill>
                            <a:schemeClr val="tx1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Charles Kim, Ku Hyun Chung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71346" marR="71346" marT="35673" marB="35673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88089206"/>
                  </a:ext>
                </a:extLst>
              </a:tr>
              <a:tr h="31948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12:00 - 13:00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75B900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Lunch</a:t>
                      </a:r>
                      <a:endParaRPr lang="ko-KR" altLang="en-US" sz="1200" b="1" dirty="0">
                        <a:solidFill>
                          <a:srgbClr val="75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1346" marR="71346" marT="35673" marB="35673" anchor="ctr"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00400450"/>
                  </a:ext>
                </a:extLst>
              </a:tr>
              <a:tr h="31948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Sales Breakout </a:t>
                      </a:r>
                      <a:endParaRPr lang="ko-KR" altLang="en-US" sz="1100" b="1" dirty="0">
                        <a:solidFill>
                          <a:srgbClr val="75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SE Breakout </a:t>
                      </a:r>
                      <a:endParaRPr lang="ko-KR" altLang="en-US" sz="1100" b="1" dirty="0">
                        <a:solidFill>
                          <a:srgbClr val="75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71346" marR="71346" marT="35673" marB="35673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214471"/>
                  </a:ext>
                </a:extLst>
              </a:tr>
              <a:tr h="65764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13:00 - 14:30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Targeting </a:t>
                      </a:r>
                      <a:r>
                        <a:rPr lang="en-US" altLang="ko-KR" sz="1400" b="1" u="none" strike="noStrike" cap="none" dirty="0" err="1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GenAI</a:t>
                      </a:r>
                      <a:r>
                        <a:rPr lang="en-US" altLang="ko-KR" sz="14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 Opportunities – Group Activity 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Brian Jeon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fr-FR" altLang="ko-KR" sz="14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Infrastructure Considerations for GenAI Solutions 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71346" marR="71346" marT="35673" marB="3567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Charles Kim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71346" marR="71346" marT="35673" marB="35673" anchor="ctr"/>
                </a:tc>
                <a:extLst>
                  <a:ext uri="{0D108BD9-81ED-4DB2-BD59-A6C34878D82A}">
                    <a16:rowId xmlns:a16="http://schemas.microsoft.com/office/drawing/2014/main" val="1580161627"/>
                  </a:ext>
                </a:extLst>
              </a:tr>
              <a:tr h="339633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14:30 - 14:45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75B900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Break Time 2</a:t>
                      </a:r>
                      <a:endParaRPr lang="ko-KR" altLang="en-US" sz="1200" b="1" dirty="0">
                        <a:solidFill>
                          <a:srgbClr val="75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75B9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1346" marR="71346" marT="35673" marB="35673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1346" marR="71346" marT="35673" marB="35673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05293"/>
                  </a:ext>
                </a:extLst>
              </a:tr>
              <a:tr h="99778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14:45 - 16:15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Driving </a:t>
                      </a:r>
                      <a:r>
                        <a:rPr lang="en-US" altLang="ko-KR" sz="1400" b="1" u="none" strike="noStrike" cap="none" dirty="0" err="1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GenAI</a:t>
                      </a:r>
                      <a:r>
                        <a:rPr lang="en-US" altLang="ko-KR" sz="14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 Success with NVIDIA-Based Solutions (Instructor-led) 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u="none" strike="noStrike" cap="none" dirty="0" err="1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SangOk</a:t>
                      </a:r>
                      <a:r>
                        <a:rPr lang="en-US" altLang="ko-KR" sz="14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 Han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u="none" strike="noStrike" cap="none" dirty="0" err="1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GenAI</a:t>
                      </a:r>
                      <a:r>
                        <a:rPr lang="en-US" altLang="ko-KR" sz="14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 development with NVIDIA Full-stack AI Platform  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71346" marR="71346" marT="35673" marB="3567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Ku Hyung  Chung 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71346" marR="71346" marT="35673" marB="35673" anchor="ctr"/>
                </a:tc>
                <a:extLst>
                  <a:ext uri="{0D108BD9-81ED-4DB2-BD59-A6C34878D82A}">
                    <a16:rowId xmlns:a16="http://schemas.microsoft.com/office/drawing/2014/main" val="2008788532"/>
                  </a:ext>
                </a:extLst>
              </a:tr>
              <a:tr h="339633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16:15 - 16:30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76B900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Break Time 3</a:t>
                      </a:r>
                      <a:r>
                        <a:rPr lang="pt-BR" altLang="ko-KR" sz="1400" b="1" u="none" strike="noStrike" cap="none" dirty="0">
                          <a:solidFill>
                            <a:srgbClr val="76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 (merge) </a:t>
                      </a:r>
                      <a:endParaRPr lang="ko-KR" altLang="en-US" sz="1200" b="1" dirty="0">
                        <a:solidFill>
                          <a:srgbClr val="76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75B9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1346" marR="71346" marT="35673" marB="35673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1346" marR="71346" marT="35673" marB="35673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306919"/>
                  </a:ext>
                </a:extLst>
              </a:tr>
              <a:tr h="40608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16:30 - 17:15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altLang="ko-KR" sz="14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Interactive Demo &amp; NVIDIA NGC Catalog Activity 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1501" marR="41501" marT="6288" marB="6288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Charles Kim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1346" marR="71346" marT="35673" marB="35673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403491"/>
                  </a:ext>
                </a:extLst>
              </a:tr>
              <a:tr h="339633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17:15 - 17:30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4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Joint Wrap Up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Brian Jeon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9333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66;p32">
            <a:extLst>
              <a:ext uri="{FF2B5EF4-FFF2-40B4-BE49-F238E27FC236}">
                <a16:creationId xmlns:a16="http://schemas.microsoft.com/office/drawing/2014/main" id="{DAD5FB52-04B9-C8D4-03A5-8FE1FD73DF07}"/>
              </a:ext>
            </a:extLst>
          </p:cNvPr>
          <p:cNvSpPr txBox="1"/>
          <p:nvPr/>
        </p:nvSpPr>
        <p:spPr>
          <a:xfrm>
            <a:off x="363044" y="309998"/>
            <a:ext cx="6149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2. Venue (F&amp;B included)</a:t>
            </a:r>
            <a:endParaRPr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FEE26BF-AED3-64C8-F5D9-8B51F2D237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1834" y="1014120"/>
            <a:ext cx="6882066" cy="12599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DEEBC0-EBFF-8793-3E31-C7D8BF64601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4366" y="2454833"/>
            <a:ext cx="3913241" cy="425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5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66;p32">
            <a:extLst>
              <a:ext uri="{FF2B5EF4-FFF2-40B4-BE49-F238E27FC236}">
                <a16:creationId xmlns:a16="http://schemas.microsoft.com/office/drawing/2014/main" id="{DAD5FB52-04B9-C8D4-03A5-8FE1FD73DF07}"/>
              </a:ext>
            </a:extLst>
          </p:cNvPr>
          <p:cNvSpPr txBox="1"/>
          <p:nvPr/>
        </p:nvSpPr>
        <p:spPr>
          <a:xfrm>
            <a:off x="363044" y="309998"/>
            <a:ext cx="6149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2. Venue (F&amp;B included)</a:t>
            </a:r>
            <a:endParaRPr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FEE26BF-AED3-64C8-F5D9-8B51F2D237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1834" y="1014120"/>
            <a:ext cx="6882066" cy="125990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1950510-EFC8-7C2F-3863-A4514A9D4108}"/>
              </a:ext>
            </a:extLst>
          </p:cNvPr>
          <p:cNvGrpSpPr/>
          <p:nvPr/>
        </p:nvGrpSpPr>
        <p:grpSpPr>
          <a:xfrm>
            <a:off x="1059031" y="2746024"/>
            <a:ext cx="6107618" cy="3738643"/>
            <a:chOff x="1317649" y="2500617"/>
            <a:chExt cx="7448615" cy="455950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464D439-352A-4B13-DF5E-518496C41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7649" y="2553945"/>
              <a:ext cx="3556937" cy="361849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C9E7FE4-93D3-4077-4893-664F01D58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20532" y="2500617"/>
              <a:ext cx="3445732" cy="4559504"/>
            </a:xfrm>
            <a:prstGeom prst="rect">
              <a:avLst/>
            </a:prstGeom>
          </p:spPr>
        </p:pic>
      </p:grpSp>
      <p:sp>
        <p:nvSpPr>
          <p:cNvPr id="7" name="Google Shape;366;p32">
            <a:extLst>
              <a:ext uri="{FF2B5EF4-FFF2-40B4-BE49-F238E27FC236}">
                <a16:creationId xmlns:a16="http://schemas.microsoft.com/office/drawing/2014/main" id="{74BD4AF9-776B-5410-3146-43F68E992F67}"/>
              </a:ext>
            </a:extLst>
          </p:cNvPr>
          <p:cNvSpPr txBox="1"/>
          <p:nvPr/>
        </p:nvSpPr>
        <p:spPr>
          <a:xfrm>
            <a:off x="901003" y="2454921"/>
            <a:ext cx="6149198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err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ㆍ대관비</a:t>
            </a:r>
            <a:r>
              <a:rPr lang="ko-KR" altLang="en-US" sz="10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선금 </a:t>
            </a:r>
            <a:r>
              <a:rPr lang="en-US" altLang="ko-KR" sz="10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– </a:t>
            </a:r>
            <a:r>
              <a:rPr lang="en-US" altLang="ko-KR" sz="10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11,072,727</a:t>
            </a:r>
            <a:endParaRPr sz="1000" b="1" dirty="0"/>
          </a:p>
        </p:txBody>
      </p:sp>
      <p:sp>
        <p:nvSpPr>
          <p:cNvPr id="8" name="Google Shape;366;p32">
            <a:extLst>
              <a:ext uri="{FF2B5EF4-FFF2-40B4-BE49-F238E27FC236}">
                <a16:creationId xmlns:a16="http://schemas.microsoft.com/office/drawing/2014/main" id="{8177CE51-9B39-AE19-35CD-77664150CA18}"/>
              </a:ext>
            </a:extLst>
          </p:cNvPr>
          <p:cNvSpPr txBox="1"/>
          <p:nvPr/>
        </p:nvSpPr>
        <p:spPr>
          <a:xfrm>
            <a:off x="4341263" y="2454920"/>
            <a:ext cx="6149198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err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ㆍ대관비</a:t>
            </a:r>
            <a:r>
              <a:rPr lang="ko-KR" altLang="en-US" sz="10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중도금  </a:t>
            </a:r>
            <a:r>
              <a:rPr lang="en-US" altLang="ko-KR" sz="10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</a:t>
            </a:r>
            <a:r>
              <a:rPr lang="ko-KR" altLang="en-US" sz="10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세금계산서 발행 불가</a:t>
            </a:r>
            <a:r>
              <a:rPr lang="en-US" altLang="ko-KR" sz="10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) – </a:t>
            </a:r>
            <a:r>
              <a:rPr lang="en-US" altLang="ko-KR" sz="10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2,214,545</a:t>
            </a:r>
            <a:endParaRPr sz="1000" b="1" dirty="0"/>
          </a:p>
        </p:txBody>
      </p:sp>
      <p:sp>
        <p:nvSpPr>
          <p:cNvPr id="9" name="Google Shape;366;p32">
            <a:extLst>
              <a:ext uri="{FF2B5EF4-FFF2-40B4-BE49-F238E27FC236}">
                <a16:creationId xmlns:a16="http://schemas.microsoft.com/office/drawing/2014/main" id="{1811AFF1-500C-FBFD-535B-0A7CCEB7729A}"/>
              </a:ext>
            </a:extLst>
          </p:cNvPr>
          <p:cNvSpPr txBox="1"/>
          <p:nvPr/>
        </p:nvSpPr>
        <p:spPr>
          <a:xfrm>
            <a:off x="7500454" y="2409997"/>
            <a:ext cx="6149198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err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ㆍ대관비</a:t>
            </a:r>
            <a:r>
              <a:rPr lang="ko-KR" altLang="en-US" sz="10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잔금 </a:t>
            </a:r>
            <a:r>
              <a:rPr lang="en-US" altLang="ko-KR" sz="10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– </a:t>
            </a:r>
            <a:r>
              <a:rPr lang="en-US" altLang="ko-KR" sz="10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3,162,000 </a:t>
            </a:r>
            <a:r>
              <a:rPr lang="ko-KR" altLang="en-US" sz="10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중 </a:t>
            </a:r>
            <a:r>
              <a:rPr lang="en-US" altLang="ko-KR" sz="1000" b="1" u="sng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1,854,364</a:t>
            </a:r>
            <a:endParaRPr sz="1000" b="1" u="sng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40B1C48-62EC-7D60-6B3D-C7333DF2F755}"/>
              </a:ext>
            </a:extLst>
          </p:cNvPr>
          <p:cNvSpPr/>
          <p:nvPr/>
        </p:nvSpPr>
        <p:spPr>
          <a:xfrm>
            <a:off x="2900300" y="1236656"/>
            <a:ext cx="6408856" cy="165155"/>
          </a:xfrm>
          <a:prstGeom prst="rect">
            <a:avLst/>
          </a:prstGeom>
          <a:noFill/>
          <a:ln>
            <a:solidFill>
              <a:srgbClr val="FF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8AD7A16-0104-6469-76F7-12A7C35BBDD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8922" y="2669497"/>
            <a:ext cx="1856722" cy="380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665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66;p32">
            <a:extLst>
              <a:ext uri="{FF2B5EF4-FFF2-40B4-BE49-F238E27FC236}">
                <a16:creationId xmlns:a16="http://schemas.microsoft.com/office/drawing/2014/main" id="{DAD5FB52-04B9-C8D4-03A5-8FE1FD73DF07}"/>
              </a:ext>
            </a:extLst>
          </p:cNvPr>
          <p:cNvSpPr txBox="1"/>
          <p:nvPr/>
        </p:nvSpPr>
        <p:spPr>
          <a:xfrm>
            <a:off x="363044" y="309998"/>
            <a:ext cx="6149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2. Venue (F&amp;B included)</a:t>
            </a:r>
            <a:endParaRPr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FEE26BF-AED3-64C8-F5D9-8B51F2D237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1834" y="1014120"/>
            <a:ext cx="6882066" cy="125990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40B1C48-62EC-7D60-6B3D-C7333DF2F755}"/>
              </a:ext>
            </a:extLst>
          </p:cNvPr>
          <p:cNvSpPr/>
          <p:nvPr/>
        </p:nvSpPr>
        <p:spPr>
          <a:xfrm>
            <a:off x="2928100" y="1370365"/>
            <a:ext cx="6408856" cy="792775"/>
          </a:xfrm>
          <a:prstGeom prst="rect">
            <a:avLst/>
          </a:prstGeom>
          <a:noFill/>
          <a:ln>
            <a:solidFill>
              <a:srgbClr val="FF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5B2C8D4-4A99-0522-8963-18BCAFF054A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2469" y="2977245"/>
            <a:ext cx="3426824" cy="346456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57CC193-D0A4-06A6-C7AC-A4F06332BC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3706" y="2639617"/>
            <a:ext cx="1856722" cy="3802191"/>
          </a:xfrm>
          <a:prstGeom prst="rect">
            <a:avLst/>
          </a:prstGeom>
        </p:spPr>
      </p:pic>
      <p:sp>
        <p:nvSpPr>
          <p:cNvPr id="13" name="Google Shape;366;p32">
            <a:extLst>
              <a:ext uri="{FF2B5EF4-FFF2-40B4-BE49-F238E27FC236}">
                <a16:creationId xmlns:a16="http://schemas.microsoft.com/office/drawing/2014/main" id="{FC0D9CE9-151E-7259-E89D-00FA9952AFDF}"/>
              </a:ext>
            </a:extLst>
          </p:cNvPr>
          <p:cNvSpPr txBox="1"/>
          <p:nvPr/>
        </p:nvSpPr>
        <p:spPr>
          <a:xfrm>
            <a:off x="6174239" y="2516527"/>
            <a:ext cx="6149198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err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ㆍ</a:t>
            </a:r>
            <a:r>
              <a:rPr lang="en-US" altLang="ko-KR" sz="10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F&amp;B </a:t>
            </a:r>
            <a:r>
              <a:rPr lang="ko-KR" altLang="en-US" sz="10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잔금 </a:t>
            </a:r>
            <a:r>
              <a:rPr lang="en-US" altLang="ko-KR" sz="10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– </a:t>
            </a:r>
            <a:r>
              <a:rPr lang="en-US" altLang="ko-KR" sz="10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3,162,000 </a:t>
            </a:r>
            <a:r>
              <a:rPr lang="ko-KR" altLang="en-US" sz="10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중 </a:t>
            </a:r>
            <a:r>
              <a:rPr lang="en-US" altLang="ko-KR" sz="1000" b="1" u="sng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1,307,636</a:t>
            </a:r>
            <a:endParaRPr sz="1000" b="1" u="sng" dirty="0"/>
          </a:p>
        </p:txBody>
      </p:sp>
      <p:sp>
        <p:nvSpPr>
          <p:cNvPr id="14" name="Google Shape;366;p32">
            <a:extLst>
              <a:ext uri="{FF2B5EF4-FFF2-40B4-BE49-F238E27FC236}">
                <a16:creationId xmlns:a16="http://schemas.microsoft.com/office/drawing/2014/main" id="{BAD2DB49-F4DB-23B2-84BA-FE4BBB006755}"/>
              </a:ext>
            </a:extLst>
          </p:cNvPr>
          <p:cNvSpPr txBox="1"/>
          <p:nvPr/>
        </p:nvSpPr>
        <p:spPr>
          <a:xfrm>
            <a:off x="2582469" y="2548553"/>
            <a:ext cx="2328198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err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ㆍ</a:t>
            </a:r>
            <a:r>
              <a:rPr lang="en-US" altLang="ko-KR" sz="10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F&amp;B </a:t>
            </a:r>
            <a:r>
              <a:rPr lang="ko-KR" altLang="en-US" sz="10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10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– </a:t>
            </a:r>
            <a:r>
              <a:rPr lang="en-US" altLang="ko-KR" sz="10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3,476,364</a:t>
            </a:r>
            <a:endParaRPr sz="1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B46DC5-0D74-362A-8111-6BE0A619272C}"/>
              </a:ext>
            </a:extLst>
          </p:cNvPr>
          <p:cNvSpPr txBox="1"/>
          <p:nvPr/>
        </p:nvSpPr>
        <p:spPr>
          <a:xfrm>
            <a:off x="8810551" y="1612863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highlight>
                  <a:srgbClr val="FFFF00"/>
                </a:highlight>
              </a:rPr>
              <a:t>4,784,000</a:t>
            </a:r>
            <a:endParaRPr lang="ko-KR" altLang="en-US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163264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66;p32">
            <a:extLst>
              <a:ext uri="{FF2B5EF4-FFF2-40B4-BE49-F238E27FC236}">
                <a16:creationId xmlns:a16="http://schemas.microsoft.com/office/drawing/2014/main" id="{DAD5FB52-04B9-C8D4-03A5-8FE1FD73DF07}"/>
              </a:ext>
            </a:extLst>
          </p:cNvPr>
          <p:cNvSpPr txBox="1"/>
          <p:nvPr/>
        </p:nvSpPr>
        <p:spPr>
          <a:xfrm>
            <a:off x="363043" y="309998"/>
            <a:ext cx="925681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3. A/V </a:t>
            </a:r>
            <a:r>
              <a:rPr lang="en-US" sz="1800" b="1" dirty="0" err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eqipment</a:t>
            </a:r>
            <a:r>
              <a:rPr lang="en-US" sz="18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rental, banner, lanyard </a:t>
            </a:r>
            <a:r>
              <a:rPr lang="en-US" sz="1800" b="1" dirty="0" err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production&amp;operation</a:t>
            </a:r>
            <a:endParaRPr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725035B-CD1A-B04A-A134-F1E6D74E8540}"/>
              </a:ext>
            </a:extLst>
          </p:cNvPr>
          <p:cNvGrpSpPr/>
          <p:nvPr/>
        </p:nvGrpSpPr>
        <p:grpSpPr>
          <a:xfrm>
            <a:off x="2323076" y="932805"/>
            <a:ext cx="6671119" cy="2187510"/>
            <a:chOff x="2481347" y="966669"/>
            <a:chExt cx="7509223" cy="246233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9B81E15-71EC-2657-22CD-4E8041C40B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81347" y="966669"/>
              <a:ext cx="7509223" cy="2462331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265AA6C-60D2-DAA2-0566-55CEDB023942}"/>
                </a:ext>
              </a:extLst>
            </p:cNvPr>
            <p:cNvSpPr/>
            <p:nvPr/>
          </p:nvSpPr>
          <p:spPr>
            <a:xfrm>
              <a:off x="3086100" y="1755775"/>
              <a:ext cx="6842125" cy="9779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C6E1731-FD13-6D17-DA06-487A110890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1914" y="3203629"/>
            <a:ext cx="4845979" cy="351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194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66;p32">
            <a:extLst>
              <a:ext uri="{FF2B5EF4-FFF2-40B4-BE49-F238E27FC236}">
                <a16:creationId xmlns:a16="http://schemas.microsoft.com/office/drawing/2014/main" id="{DAD5FB52-04B9-C8D4-03A5-8FE1FD73DF07}"/>
              </a:ext>
            </a:extLst>
          </p:cNvPr>
          <p:cNvSpPr txBox="1"/>
          <p:nvPr/>
        </p:nvSpPr>
        <p:spPr>
          <a:xfrm>
            <a:off x="363043" y="309998"/>
            <a:ext cx="925681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4. Staff outsourcing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D0A51A-9379-8ACD-0288-EFC00B30B3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2187" y="1134532"/>
            <a:ext cx="9086159" cy="8255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09D1C0-6A2A-F4E8-543E-DCC0DA26D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010" y="2156225"/>
            <a:ext cx="6251980" cy="385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084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66;p32">
            <a:extLst>
              <a:ext uri="{FF2B5EF4-FFF2-40B4-BE49-F238E27FC236}">
                <a16:creationId xmlns:a16="http://schemas.microsoft.com/office/drawing/2014/main" id="{DAD5FB52-04B9-C8D4-03A5-8FE1FD73DF07}"/>
              </a:ext>
            </a:extLst>
          </p:cNvPr>
          <p:cNvSpPr txBox="1"/>
          <p:nvPr/>
        </p:nvSpPr>
        <p:spPr>
          <a:xfrm>
            <a:off x="363043" y="309998"/>
            <a:ext cx="925681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5. Miscellaneous (1/3)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CB75B28-7AEA-B142-D267-FC20D4AE8C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0653" y="1206502"/>
            <a:ext cx="9086159" cy="474133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3EE61CF-00AF-7E6C-1B9A-005287BD6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215815"/>
              </p:ext>
            </p:extLst>
          </p:nvPr>
        </p:nvGraphicFramePr>
        <p:xfrm>
          <a:off x="797983" y="2688166"/>
          <a:ext cx="4305300" cy="1950720"/>
        </p:xfrm>
        <a:graphic>
          <a:graphicData uri="http://schemas.openxmlformats.org/drawingml/2006/table">
            <a:tbl>
              <a:tblPr/>
              <a:tblGrid>
                <a:gridCol w="736600">
                  <a:extLst>
                    <a:ext uri="{9D8B030D-6E8A-4147-A177-3AD203B41FA5}">
                      <a16:colId xmlns:a16="http://schemas.microsoft.com/office/drawing/2014/main" val="2005346163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87406740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1771203579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77177082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구분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항목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금액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비고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6481895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운영비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주차비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145,000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5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인 주차비용 결제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09544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운영비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비품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테이프류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7,980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947352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운영비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스테프 간식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10,600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6940615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운영비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스테프 점심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27,800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4047752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운영비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물품 운송비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세팅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30,000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8951384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운영비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물품 운송비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철수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30,000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563974"/>
                  </a:ext>
                </a:extLst>
              </a:tr>
              <a:tr h="24384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Total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251,380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674063"/>
                  </a:ext>
                </a:extLst>
              </a:tr>
            </a:tbl>
          </a:graphicData>
        </a:graphic>
      </p:graphicFrame>
      <p:sp>
        <p:nvSpPr>
          <p:cNvPr id="8" name="Google Shape;366;p32">
            <a:extLst>
              <a:ext uri="{FF2B5EF4-FFF2-40B4-BE49-F238E27FC236}">
                <a16:creationId xmlns:a16="http://schemas.microsoft.com/office/drawing/2014/main" id="{B071F15B-D835-3C03-CC49-463F26DF1AE9}"/>
              </a:ext>
            </a:extLst>
          </p:cNvPr>
          <p:cNvSpPr txBox="1"/>
          <p:nvPr/>
        </p:nvSpPr>
        <p:spPr>
          <a:xfrm>
            <a:off x="711699" y="2347219"/>
            <a:ext cx="2526802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b="1" dirty="0" err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ㆍ세부</a:t>
            </a:r>
            <a:r>
              <a:rPr lang="ko-KR" altLang="en-US" sz="10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내역</a:t>
            </a:r>
            <a:endParaRPr sz="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65B4D2-B063-4047-E134-95540137FF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0807" y="2715648"/>
            <a:ext cx="5687658" cy="273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754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66;p32">
            <a:extLst>
              <a:ext uri="{FF2B5EF4-FFF2-40B4-BE49-F238E27FC236}">
                <a16:creationId xmlns:a16="http://schemas.microsoft.com/office/drawing/2014/main" id="{DAD5FB52-04B9-C8D4-03A5-8FE1FD73DF07}"/>
              </a:ext>
            </a:extLst>
          </p:cNvPr>
          <p:cNvSpPr txBox="1"/>
          <p:nvPr/>
        </p:nvSpPr>
        <p:spPr>
          <a:xfrm>
            <a:off x="363043" y="309998"/>
            <a:ext cx="925681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5. Miscellaneous </a:t>
            </a:r>
            <a:r>
              <a:rPr lang="en-US" altLang="ko-KR" sz="18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(2/3)</a:t>
            </a:r>
            <a:endParaRPr sz="18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CB75B28-7AEA-B142-D267-FC20D4AE8C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0653" y="1206502"/>
            <a:ext cx="9086159" cy="4741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04CDFE5-2899-AD2F-3D8C-AFFB9696C1D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6361" y="2706792"/>
            <a:ext cx="2660674" cy="3268134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3EE61CF-00AF-7E6C-1B9A-005287BD6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096829"/>
              </p:ext>
            </p:extLst>
          </p:nvPr>
        </p:nvGraphicFramePr>
        <p:xfrm>
          <a:off x="573616" y="2713566"/>
          <a:ext cx="4305300" cy="1950720"/>
        </p:xfrm>
        <a:graphic>
          <a:graphicData uri="http://schemas.openxmlformats.org/drawingml/2006/table">
            <a:tbl>
              <a:tblPr/>
              <a:tblGrid>
                <a:gridCol w="736600">
                  <a:extLst>
                    <a:ext uri="{9D8B030D-6E8A-4147-A177-3AD203B41FA5}">
                      <a16:colId xmlns:a16="http://schemas.microsoft.com/office/drawing/2014/main" val="2005346163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87406740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1771203579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77177082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구분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항목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금액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비고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6481895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운영비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주차비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145,000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5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인 주차비용 결제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09544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운영비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비품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테이프류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7,980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47352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운영비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스테프 간식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10,600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940615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운영비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스테프 점심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27,800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047752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운영비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물품 운송비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세팅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30,000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8951384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운영비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물품 운송비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철수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30,000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563974"/>
                  </a:ext>
                </a:extLst>
              </a:tr>
              <a:tr h="24384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Total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251,380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674063"/>
                  </a:ext>
                </a:extLst>
              </a:tr>
            </a:tbl>
          </a:graphicData>
        </a:graphic>
      </p:graphicFrame>
      <p:sp>
        <p:nvSpPr>
          <p:cNvPr id="8" name="Google Shape;366;p32">
            <a:extLst>
              <a:ext uri="{FF2B5EF4-FFF2-40B4-BE49-F238E27FC236}">
                <a16:creationId xmlns:a16="http://schemas.microsoft.com/office/drawing/2014/main" id="{B071F15B-D835-3C03-CC49-463F26DF1AE9}"/>
              </a:ext>
            </a:extLst>
          </p:cNvPr>
          <p:cNvSpPr txBox="1"/>
          <p:nvPr/>
        </p:nvSpPr>
        <p:spPr>
          <a:xfrm>
            <a:off x="487332" y="2372619"/>
            <a:ext cx="2526802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b="1" dirty="0" err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ㆍ세부</a:t>
            </a:r>
            <a:r>
              <a:rPr lang="ko-KR" altLang="en-US" sz="10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내역</a:t>
            </a:r>
            <a:endParaRPr sz="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5EF72B-40A7-6302-F52E-4E484AEA347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3352" y="1975294"/>
            <a:ext cx="3128248" cy="4402271"/>
          </a:xfrm>
          <a:prstGeom prst="rect">
            <a:avLst/>
          </a:prstGeom>
        </p:spPr>
      </p:pic>
      <p:sp>
        <p:nvSpPr>
          <p:cNvPr id="9" name="Google Shape;366;p32">
            <a:extLst>
              <a:ext uri="{FF2B5EF4-FFF2-40B4-BE49-F238E27FC236}">
                <a16:creationId xmlns:a16="http://schemas.microsoft.com/office/drawing/2014/main" id="{518FD5E3-0DDD-D664-1534-3EBE7AFA3973}"/>
              </a:ext>
            </a:extLst>
          </p:cNvPr>
          <p:cNvSpPr txBox="1"/>
          <p:nvPr/>
        </p:nvSpPr>
        <p:spPr>
          <a:xfrm>
            <a:off x="5241365" y="2317586"/>
            <a:ext cx="2526802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fontAlgn="ctr"/>
            <a:r>
              <a:rPr lang="ko-KR" altLang="en-US" sz="1000" b="1" i="0" u="none" strike="noStrike" dirty="0" err="1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ㆍ비품</a:t>
            </a:r>
            <a:r>
              <a:rPr lang="ko-KR" altLang="en-US" sz="1000" b="1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000" b="1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000" b="1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테이프류 </a:t>
            </a:r>
          </a:p>
        </p:txBody>
      </p:sp>
      <p:sp>
        <p:nvSpPr>
          <p:cNvPr id="10" name="Google Shape;366;p32">
            <a:extLst>
              <a:ext uri="{FF2B5EF4-FFF2-40B4-BE49-F238E27FC236}">
                <a16:creationId xmlns:a16="http://schemas.microsoft.com/office/drawing/2014/main" id="{56007DD0-47BC-D47D-D1CA-3A4D037CC63C}"/>
              </a:ext>
            </a:extLst>
          </p:cNvPr>
          <p:cNvSpPr txBox="1"/>
          <p:nvPr/>
        </p:nvSpPr>
        <p:spPr>
          <a:xfrm>
            <a:off x="8356459" y="1824442"/>
            <a:ext cx="2526802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fontAlgn="ctr"/>
            <a:r>
              <a:rPr lang="ko-KR" altLang="en-US" sz="1000" b="1" i="0" u="none" strike="noStrike" dirty="0" err="1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ㆍ스텝</a:t>
            </a:r>
            <a:r>
              <a:rPr lang="ko-KR" altLang="en-US" sz="1000" b="1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간식</a:t>
            </a:r>
            <a:r>
              <a:rPr lang="en-US" altLang="ko-KR" sz="1000" b="1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 b="1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점심비용 </a:t>
            </a:r>
          </a:p>
        </p:txBody>
      </p:sp>
    </p:spTree>
    <p:extLst>
      <p:ext uri="{BB962C8B-B14F-4D97-AF65-F5344CB8AC3E}">
        <p14:creationId xmlns:p14="http://schemas.microsoft.com/office/powerpoint/2010/main" val="8710958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66;p32">
            <a:extLst>
              <a:ext uri="{FF2B5EF4-FFF2-40B4-BE49-F238E27FC236}">
                <a16:creationId xmlns:a16="http://schemas.microsoft.com/office/drawing/2014/main" id="{DAD5FB52-04B9-C8D4-03A5-8FE1FD73DF07}"/>
              </a:ext>
            </a:extLst>
          </p:cNvPr>
          <p:cNvSpPr txBox="1"/>
          <p:nvPr/>
        </p:nvSpPr>
        <p:spPr>
          <a:xfrm>
            <a:off x="363043" y="309998"/>
            <a:ext cx="925681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5. Miscellaneous </a:t>
            </a:r>
            <a:r>
              <a:rPr lang="en-US" altLang="ko-KR" sz="18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(3/3)</a:t>
            </a:r>
            <a:endParaRPr sz="18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CB75B28-7AEA-B142-D267-FC20D4AE8C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0653" y="1206502"/>
            <a:ext cx="9086159" cy="474133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3EE61CF-00AF-7E6C-1B9A-005287BD6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694662"/>
              </p:ext>
            </p:extLst>
          </p:nvPr>
        </p:nvGraphicFramePr>
        <p:xfrm>
          <a:off x="573616" y="2713566"/>
          <a:ext cx="4305300" cy="1950720"/>
        </p:xfrm>
        <a:graphic>
          <a:graphicData uri="http://schemas.openxmlformats.org/drawingml/2006/table">
            <a:tbl>
              <a:tblPr/>
              <a:tblGrid>
                <a:gridCol w="736600">
                  <a:extLst>
                    <a:ext uri="{9D8B030D-6E8A-4147-A177-3AD203B41FA5}">
                      <a16:colId xmlns:a16="http://schemas.microsoft.com/office/drawing/2014/main" val="2005346163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87406740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1771203579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77177082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구분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항목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금액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비고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6481895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운영비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주차비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145,000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5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인 주차비용 결제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09544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운영비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비품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테이프류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7,980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947352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운영비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스테프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간식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10,600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6940615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운영비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스테프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점심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27,800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4047752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운영비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물품 운송비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세팅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30,000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951384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운영비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물품 운송비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철수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30,000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63974"/>
                  </a:ext>
                </a:extLst>
              </a:tr>
              <a:tr h="24384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Total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251,380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674063"/>
                  </a:ext>
                </a:extLst>
              </a:tr>
            </a:tbl>
          </a:graphicData>
        </a:graphic>
      </p:graphicFrame>
      <p:sp>
        <p:nvSpPr>
          <p:cNvPr id="8" name="Google Shape;366;p32">
            <a:extLst>
              <a:ext uri="{FF2B5EF4-FFF2-40B4-BE49-F238E27FC236}">
                <a16:creationId xmlns:a16="http://schemas.microsoft.com/office/drawing/2014/main" id="{B071F15B-D835-3C03-CC49-463F26DF1AE9}"/>
              </a:ext>
            </a:extLst>
          </p:cNvPr>
          <p:cNvSpPr txBox="1"/>
          <p:nvPr/>
        </p:nvSpPr>
        <p:spPr>
          <a:xfrm>
            <a:off x="487332" y="2372619"/>
            <a:ext cx="2526802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b="1" dirty="0" err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ㆍ세부</a:t>
            </a:r>
            <a:r>
              <a:rPr lang="ko-KR" altLang="en-US" sz="10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내역</a:t>
            </a:r>
            <a:endParaRPr sz="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778A2C-15F3-F990-673C-A4E1EBF1D1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5599" y="1993282"/>
            <a:ext cx="4232723" cy="425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201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9"/>
          <p:cNvSpPr txBox="1">
            <a:spLocks noGrp="1"/>
          </p:cNvSpPr>
          <p:nvPr>
            <p:ph type="title" idx="4294967295"/>
          </p:nvPr>
        </p:nvSpPr>
        <p:spPr>
          <a:xfrm>
            <a:off x="0" y="2765425"/>
            <a:ext cx="121920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oto Sans KR"/>
              <a:buNone/>
            </a:pPr>
            <a:r>
              <a:rPr lang="en-US">
                <a:latin typeface="Noto Sans KR"/>
                <a:ea typeface="Noto Sans KR"/>
                <a:cs typeface="Noto Sans KR"/>
                <a:sym typeface="Noto Sans KR"/>
              </a:rPr>
              <a:t>EOD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/>
          <p:nvPr/>
        </p:nvSpPr>
        <p:spPr>
          <a:xfrm>
            <a:off x="328613" y="321128"/>
            <a:ext cx="261778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Agenda</a:t>
            </a:r>
            <a:r>
              <a:rPr lang="en-US" sz="18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  - Day 2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43D393-E3FA-C327-7545-5484FA1D67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646637"/>
              </p:ext>
            </p:extLst>
          </p:nvPr>
        </p:nvGraphicFramePr>
        <p:xfrm>
          <a:off x="490653" y="834084"/>
          <a:ext cx="11062010" cy="558902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733777">
                  <a:extLst>
                    <a:ext uri="{9D8B030D-6E8A-4147-A177-3AD203B41FA5}">
                      <a16:colId xmlns:a16="http://schemas.microsoft.com/office/drawing/2014/main" val="3581386558"/>
                    </a:ext>
                  </a:extLst>
                </a:gridCol>
                <a:gridCol w="4407179">
                  <a:extLst>
                    <a:ext uri="{9D8B030D-6E8A-4147-A177-3AD203B41FA5}">
                      <a16:colId xmlns:a16="http://schemas.microsoft.com/office/drawing/2014/main" val="2662532539"/>
                    </a:ext>
                  </a:extLst>
                </a:gridCol>
                <a:gridCol w="4921054">
                  <a:extLst>
                    <a:ext uri="{9D8B030D-6E8A-4147-A177-3AD203B41FA5}">
                      <a16:colId xmlns:a16="http://schemas.microsoft.com/office/drawing/2014/main" val="3718080255"/>
                    </a:ext>
                  </a:extLst>
                </a:gridCol>
              </a:tblGrid>
              <a:tr h="4145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Time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121166" marR="121166" marT="60583" marB="605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Session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121166" marR="121166" marT="60583" marB="605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Speaker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121166" marR="121166" marT="60583" marB="60583" anchor="ctr"/>
                </a:tc>
                <a:extLst>
                  <a:ext uri="{0D108BD9-81ED-4DB2-BD59-A6C34878D82A}">
                    <a16:rowId xmlns:a16="http://schemas.microsoft.com/office/drawing/2014/main" val="3016923808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08:30 – 09:00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Registration</a:t>
                      </a:r>
                      <a:endParaRPr lang="ko-KR" altLang="en-US" sz="1200" b="1" i="0" u="none" strike="noStrike" dirty="0">
                        <a:solidFill>
                          <a:srgbClr val="79BF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1346" marR="71346" marT="35673" marB="35673" anchor="ctr"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779548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09:00 - 09:30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Welcome Back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Brian Jeon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71346" marR="71346" marT="35673" marB="35673" anchor="ctr"/>
                </a:tc>
                <a:extLst>
                  <a:ext uri="{0D108BD9-81ED-4DB2-BD59-A6C34878D82A}">
                    <a16:rowId xmlns:a16="http://schemas.microsoft.com/office/drawing/2014/main" val="1883563323"/>
                  </a:ext>
                </a:extLst>
              </a:tr>
              <a:tr h="36961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09:00 - 11:00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Addressing the Buyer’s Journey (Instructor-led) 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Brian, Charles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71346" marR="71346" marT="35673" marB="35673" anchor="ctr"/>
                </a:tc>
                <a:extLst>
                  <a:ext uri="{0D108BD9-81ED-4DB2-BD59-A6C34878D82A}">
                    <a16:rowId xmlns:a16="http://schemas.microsoft.com/office/drawing/2014/main" val="3747181640"/>
                  </a:ext>
                </a:extLst>
              </a:tr>
              <a:tr h="45403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11:00 - 11:15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75B900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Break Time 1</a:t>
                      </a:r>
                      <a:endParaRPr lang="ko-KR" altLang="en-US" sz="1200" b="1" dirty="0">
                        <a:solidFill>
                          <a:srgbClr val="75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1346" marR="71346" marT="35673" marB="35673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684435"/>
                  </a:ext>
                </a:extLst>
              </a:tr>
              <a:tr h="57031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11:15 - 12:15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Processes to Influence and Accelerate Customer Decisions (Instructor-led) 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Charles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71346" marR="71346" marT="35673" marB="35673" anchor="ctr"/>
                </a:tc>
                <a:extLst>
                  <a:ext uri="{0D108BD9-81ED-4DB2-BD59-A6C34878D82A}">
                    <a16:rowId xmlns:a16="http://schemas.microsoft.com/office/drawing/2014/main" val="3753316923"/>
                  </a:ext>
                </a:extLst>
              </a:tr>
              <a:tr h="41476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12:15 - 13:15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75B900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Lunch</a:t>
                      </a:r>
                      <a:endParaRPr lang="ko-KR" altLang="en-US" sz="1200" b="1" dirty="0">
                        <a:solidFill>
                          <a:srgbClr val="75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1346" marR="71346" marT="35673" marB="35673" anchor="ctr"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400450"/>
                  </a:ext>
                </a:extLst>
              </a:tr>
              <a:tr h="57031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13:15 - 14:30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Activity-Based Case Study Part 1 – Team Meeting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u="none" strike="noStrike" cap="none" dirty="0" err="1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SangOk</a:t>
                      </a:r>
                      <a:r>
                        <a:rPr lang="en-US" altLang="ko-KR" sz="14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, Brian, Charles 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71346" marR="71346" marT="35673" marB="35673" anchor="ctr"/>
                </a:tc>
                <a:extLst>
                  <a:ext uri="{0D108BD9-81ED-4DB2-BD59-A6C34878D82A}">
                    <a16:rowId xmlns:a16="http://schemas.microsoft.com/office/drawing/2014/main" val="1948425999"/>
                  </a:ext>
                </a:extLst>
              </a:tr>
              <a:tr h="57031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14:30 - 16:00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Activity-Based Team Case Study Part 2 – Role Play 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u="none" strike="noStrike" cap="none" dirty="0" err="1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SangOk</a:t>
                      </a:r>
                      <a:r>
                        <a:rPr lang="en-US" altLang="ko-KR" sz="14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, Brian, Charles</a:t>
                      </a:r>
                      <a:r>
                        <a:rPr lang="ko-KR" altLang="ko-KR" sz="14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 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71346" marR="71346" marT="35673" marB="35673" anchor="ctr"/>
                </a:tc>
                <a:extLst>
                  <a:ext uri="{0D108BD9-81ED-4DB2-BD59-A6C34878D82A}">
                    <a16:rowId xmlns:a16="http://schemas.microsoft.com/office/drawing/2014/main" val="3826214471"/>
                  </a:ext>
                </a:extLst>
              </a:tr>
              <a:tr h="41476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16:00 – 16:15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75B900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Break Time 2</a:t>
                      </a:r>
                      <a:endParaRPr lang="ko-KR" altLang="en-US" sz="1200" b="1" dirty="0">
                        <a:solidFill>
                          <a:srgbClr val="75B900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1346" marR="71346" marT="35673" marB="35673" anchor="ctr"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71311941"/>
                  </a:ext>
                </a:extLst>
              </a:tr>
              <a:tr h="41476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16:15 - 17:00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Group Feedback &amp; Discussion</a:t>
                      </a:r>
                      <a:r>
                        <a:rPr lang="en-US" altLang="ko-KR" sz="1400" b="0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 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71346" marR="71346" marT="35673" marB="35673" anchor="ctr"/>
                </a:tc>
                <a:extLst>
                  <a:ext uri="{0D108BD9-81ED-4DB2-BD59-A6C34878D82A}">
                    <a16:rowId xmlns:a16="http://schemas.microsoft.com/office/drawing/2014/main" val="207648644"/>
                  </a:ext>
                </a:extLst>
              </a:tr>
              <a:tr h="57031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rgbClr val="75B9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17:00 – 17:30</a:t>
                      </a:r>
                      <a:endParaRPr lang="en-US" altLang="ko-KR" sz="1200" b="1" u="none" strike="noStrike" kern="1200" dirty="0">
                        <a:solidFill>
                          <a:srgbClr val="75B9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Final Reflections &amp; Farewell Address – NVIDIA and Dell, “Better Together”</a:t>
                      </a:r>
                      <a:r>
                        <a:rPr lang="en-US" altLang="ko-KR" sz="1400" b="0" u="none" strike="noStrike" cap="none" dirty="0">
                          <a:solidFill>
                            <a:schemeClr val="dk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sym typeface="Arial"/>
                        </a:rPr>
                        <a:t> 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1501" marR="41501" marT="6288" marB="628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Noto Sans KR" panose="020B0600000101010101" charset="-127"/>
                          <a:ea typeface="Noto Sans KR" panose="020B0600000101010101" charset="-127"/>
                        </a:rPr>
                        <a:t>Brian Jeon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71346" marR="71346" marT="35673" marB="35673" anchor="ctr"/>
                </a:tc>
                <a:extLst>
                  <a:ext uri="{0D108BD9-81ED-4DB2-BD59-A6C34878D82A}">
                    <a16:rowId xmlns:a16="http://schemas.microsoft.com/office/drawing/2014/main" val="41265775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4294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" name="Google Shape;113;p4"/>
          <p:cNvGraphicFramePr/>
          <p:nvPr>
            <p:extLst>
              <p:ext uri="{D42A27DB-BD31-4B8C-83A1-F6EECF244321}">
                <p14:modId xmlns:p14="http://schemas.microsoft.com/office/powerpoint/2010/main" val="103601062"/>
              </p:ext>
            </p:extLst>
          </p:nvPr>
        </p:nvGraphicFramePr>
        <p:xfrm>
          <a:off x="876072" y="1027624"/>
          <a:ext cx="3911960" cy="370850"/>
        </p:xfrm>
        <a:graphic>
          <a:graphicData uri="http://schemas.openxmlformats.org/drawingml/2006/table">
            <a:tbl>
              <a:tblPr firstRow="1" bandRow="1">
                <a:noFill/>
                <a:tableStyleId>{EE6E1C48-40B0-4F6F-9E59-4831BD3A5665}</a:tableStyleId>
              </a:tblPr>
              <a:tblGrid>
                <a:gridCol w="1955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5980">
                  <a:extLst>
                    <a:ext uri="{9D8B030D-6E8A-4147-A177-3AD203B41FA5}">
                      <a16:colId xmlns:a16="http://schemas.microsoft.com/office/drawing/2014/main" val="16760769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Noto Sans KR"/>
                          <a:sym typeface="Noto Sans KR"/>
                        </a:rPr>
                        <a:t>참석 인원</a:t>
                      </a:r>
                    </a:p>
                  </a:txBody>
                  <a:tcPr marL="91450" marR="91450" marT="45725" marB="4572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cap="none" dirty="0">
                          <a:solidFill>
                            <a:srgbClr val="313132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Noto Sans KR"/>
                          <a:sym typeface="Noto Sans KR"/>
                        </a:rPr>
                        <a:t>46</a:t>
                      </a:r>
                      <a:r>
                        <a:rPr lang="ko-KR" altLang="en-US" sz="1200" b="0" i="0" u="none" strike="noStrike" cap="none" dirty="0">
                          <a:solidFill>
                            <a:srgbClr val="313132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Noto Sans KR"/>
                          <a:sym typeface="Noto Sans KR"/>
                        </a:rPr>
                        <a:t>명</a:t>
                      </a:r>
                    </a:p>
                  </a:txBody>
                  <a:tcPr marL="91450" marR="91450" marT="45725" marB="4572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816697"/>
                  </a:ext>
                </a:extLst>
              </a:tr>
            </a:tbl>
          </a:graphicData>
        </a:graphic>
      </p:graphicFrame>
      <p:sp>
        <p:nvSpPr>
          <p:cNvPr id="114" name="Google Shape;114;p4"/>
          <p:cNvSpPr txBox="1"/>
          <p:nvPr/>
        </p:nvSpPr>
        <p:spPr>
          <a:xfrm>
            <a:off x="328612" y="321128"/>
            <a:ext cx="183038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참석 인원</a:t>
            </a:r>
            <a:endParaRPr sz="1800" b="1" i="0" u="none" strike="noStrike" cap="none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A8F1AF6-31A5-44AE-8DD6-2950922E01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059166"/>
              </p:ext>
            </p:extLst>
          </p:nvPr>
        </p:nvGraphicFramePr>
        <p:xfrm>
          <a:off x="5501640" y="1301954"/>
          <a:ext cx="5191760" cy="3692232"/>
        </p:xfrm>
        <a:graphic>
          <a:graphicData uri="http://schemas.openxmlformats.org/drawingml/2006/table">
            <a:tbl>
              <a:tblPr firstRow="1" bandRow="1">
                <a:tableStyleId>{EE6E1C48-40B0-4F6F-9E59-4831BD3A5665}</a:tableStyleId>
              </a:tblPr>
              <a:tblGrid>
                <a:gridCol w="2595880">
                  <a:extLst>
                    <a:ext uri="{9D8B030D-6E8A-4147-A177-3AD203B41FA5}">
                      <a16:colId xmlns:a16="http://schemas.microsoft.com/office/drawing/2014/main" val="1456633541"/>
                    </a:ext>
                  </a:extLst>
                </a:gridCol>
                <a:gridCol w="2595880">
                  <a:extLst>
                    <a:ext uri="{9D8B030D-6E8A-4147-A177-3AD203B41FA5}">
                      <a16:colId xmlns:a16="http://schemas.microsoft.com/office/drawing/2014/main" val="3612519556"/>
                    </a:ext>
                  </a:extLst>
                </a:gridCol>
              </a:tblGrid>
              <a:tr h="2051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NVIDIA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4922" marR="4922" marT="4922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3784265"/>
                  </a:ext>
                </a:extLst>
              </a:tr>
              <a:tr h="20512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에즈웰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에이아이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8973482"/>
                  </a:ext>
                </a:extLst>
              </a:tr>
              <a:tr h="2051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BNINC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8425698"/>
                  </a:ext>
                </a:extLst>
              </a:tr>
              <a:tr h="2051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ICRAFT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2371237"/>
                  </a:ext>
                </a:extLst>
              </a:tr>
              <a:tr h="2051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MAYMUST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7187489"/>
                  </a:ext>
                </a:extLst>
              </a:tr>
              <a:tr h="2051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MDS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테크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6574681"/>
                  </a:ext>
                </a:extLst>
              </a:tr>
              <a:tr h="2051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MKISCORE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6694793"/>
                  </a:ext>
                </a:extLst>
              </a:tr>
              <a:tr h="2051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Uclick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0278824"/>
                  </a:ext>
                </a:extLst>
              </a:tr>
              <a:tr h="20512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동국시스템즈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0971153"/>
                  </a:ext>
                </a:extLst>
              </a:tr>
              <a:tr h="20512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디에스앤지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1645032"/>
                  </a:ext>
                </a:extLst>
              </a:tr>
              <a:tr h="20512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리더스시스템즈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8786840"/>
                  </a:ext>
                </a:extLst>
              </a:tr>
              <a:tr h="20512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베이넥스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8832908"/>
                  </a:ext>
                </a:extLst>
              </a:tr>
              <a:tr h="20512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씨이랩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2087179"/>
                  </a:ext>
                </a:extLst>
              </a:tr>
              <a:tr h="20512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아이커머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6843770"/>
                  </a:ext>
                </a:extLst>
              </a:tr>
              <a:tr h="20512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에스넷시스템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3291166"/>
                  </a:ext>
                </a:extLst>
              </a:tr>
              <a:tr h="20512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에임투지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7062437"/>
                  </a:ext>
                </a:extLst>
              </a:tr>
              <a:tr h="20512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제스프로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1828022"/>
                  </a:ext>
                </a:extLst>
              </a:tr>
              <a:tr h="20512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한국인프라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253683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7D1C782-21E9-05D1-51FD-DA5570216B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626203"/>
              </p:ext>
            </p:extLst>
          </p:nvPr>
        </p:nvGraphicFramePr>
        <p:xfrm>
          <a:off x="5501640" y="1027624"/>
          <a:ext cx="5191760" cy="274330"/>
        </p:xfrm>
        <a:graphic>
          <a:graphicData uri="http://schemas.openxmlformats.org/drawingml/2006/table">
            <a:tbl>
              <a:tblPr firstRow="1" bandRow="1">
                <a:noFill/>
                <a:tableStyleId>{EE6E1C48-40B0-4F6F-9E59-4831BD3A5665}</a:tableStyleId>
              </a:tblPr>
              <a:tblGrid>
                <a:gridCol w="2595880">
                  <a:extLst>
                    <a:ext uri="{9D8B030D-6E8A-4147-A177-3AD203B41FA5}">
                      <a16:colId xmlns:a16="http://schemas.microsoft.com/office/drawing/2014/main" val="1594701337"/>
                    </a:ext>
                  </a:extLst>
                </a:gridCol>
                <a:gridCol w="2595880">
                  <a:extLst>
                    <a:ext uri="{9D8B030D-6E8A-4147-A177-3AD203B41FA5}">
                      <a16:colId xmlns:a16="http://schemas.microsoft.com/office/drawing/2014/main" val="2588377130"/>
                    </a:ext>
                  </a:extLst>
                </a:gridCol>
              </a:tblGrid>
              <a:tr h="2250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회사명</a:t>
                      </a:r>
                      <a:endParaRPr sz="1200" b="1" i="0" u="none" strike="noStrike" cap="none" dirty="0">
                        <a:solidFill>
                          <a:schemeClr val="bg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50" marR="91450" marT="45725" marB="4572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참석 인원</a:t>
                      </a:r>
                      <a:endParaRPr sz="1200" b="1" i="0" u="none" strike="noStrike" cap="none" dirty="0">
                        <a:solidFill>
                          <a:schemeClr val="bg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50" marR="91450" marT="45725" marB="4572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14569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B900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"/>
          <p:cNvSpPr txBox="1">
            <a:spLocks noGrp="1"/>
          </p:cNvSpPr>
          <p:nvPr>
            <p:ph type="title" idx="4294967295"/>
          </p:nvPr>
        </p:nvSpPr>
        <p:spPr>
          <a:xfrm>
            <a:off x="0" y="2765425"/>
            <a:ext cx="121920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8748"/>
              </a:buClr>
              <a:buSzPts val="2400"/>
              <a:buFont typeface="Noto Sans KR"/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Noto Sans KR"/>
                <a:ea typeface="Noto Sans KR"/>
                <a:cs typeface="Noto Sans KR"/>
                <a:sym typeface="Noto Sans KR"/>
              </a:rPr>
              <a:t>현장</a:t>
            </a:r>
            <a:r>
              <a:rPr lang="en-US" sz="2400" b="1" dirty="0">
                <a:solidFill>
                  <a:schemeClr val="bg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Noto Sans KR"/>
                <a:ea typeface="Noto Sans KR"/>
                <a:cs typeface="Noto Sans KR"/>
                <a:sym typeface="Noto Sans KR"/>
              </a:rPr>
              <a:t>제작물</a:t>
            </a:r>
            <a:endParaRPr sz="2400" b="1" dirty="0">
              <a:solidFill>
                <a:schemeClr val="bg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"/>
          <p:cNvSpPr txBox="1"/>
          <p:nvPr/>
        </p:nvSpPr>
        <p:spPr>
          <a:xfrm>
            <a:off x="363044" y="309998"/>
            <a:ext cx="6149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제작물</a:t>
            </a:r>
            <a:endParaRPr sz="18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4" name="Google Shape;164;p10"/>
          <p:cNvSpPr/>
          <p:nvPr/>
        </p:nvSpPr>
        <p:spPr>
          <a:xfrm>
            <a:off x="363045" y="974768"/>
            <a:ext cx="1650916" cy="31471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dirty="0" err="1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디렉션</a:t>
            </a:r>
            <a:r>
              <a:rPr lang="en-US" sz="1100" b="1" i="0" u="none" strike="noStrike" cap="none" dirty="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100" b="1" i="0" u="none" strike="noStrike" cap="none" dirty="0" err="1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배너</a:t>
            </a:r>
            <a:r>
              <a:rPr lang="en-US" sz="1100" b="1" i="0" u="none" strike="noStrike" cap="none" dirty="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 – 2ea</a:t>
            </a:r>
            <a:endParaRPr sz="1100" b="0" i="0" u="none" strike="noStrike" cap="none" dirty="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6CFEE42-E491-C9FF-2E81-3543F068F9B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3045" y="1449658"/>
            <a:ext cx="1650916" cy="4916595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9ED0AAC-C92E-8EE6-0B10-E171D54876D1}"/>
              </a:ext>
            </a:extLst>
          </p:cNvPr>
          <p:cNvSpPr/>
          <p:nvPr/>
        </p:nvSpPr>
        <p:spPr>
          <a:xfrm>
            <a:off x="1095375" y="3907953"/>
            <a:ext cx="304800" cy="244947"/>
          </a:xfrm>
          <a:prstGeom prst="rect">
            <a:avLst/>
          </a:prstGeom>
          <a:solidFill>
            <a:srgbClr val="040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01266AB-C214-CFF8-DEBE-C42FAC421B3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18649" y="1484769"/>
            <a:ext cx="2053401" cy="48463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98324C9-60C3-F38B-BA56-78BE6ABE86D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1484769"/>
            <a:ext cx="2200275" cy="484636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"/>
          <p:cNvSpPr txBox="1"/>
          <p:nvPr/>
        </p:nvSpPr>
        <p:spPr>
          <a:xfrm>
            <a:off x="363044" y="309998"/>
            <a:ext cx="6149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 err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제작물</a:t>
            </a:r>
            <a:endParaRPr sz="1800" b="1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4" name="Google Shape;164;p10"/>
          <p:cNvSpPr/>
          <p:nvPr/>
        </p:nvSpPr>
        <p:spPr>
          <a:xfrm>
            <a:off x="363045" y="974768"/>
            <a:ext cx="1650916" cy="31471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1" dirty="0" err="1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포디움</a:t>
            </a:r>
            <a:r>
              <a:rPr lang="ko-KR" altLang="en-US" sz="1100" b="1" dirty="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1100" b="1" dirty="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– 2ea</a:t>
            </a:r>
            <a:endParaRPr sz="1100" b="0" i="0" u="none" strike="noStrike" cap="none" dirty="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" name="그림 2" descr="스크린샷, 텍스트, 그래픽, 폰트이(가) 표시된 사진&#10;&#10;자동 생성된 설명">
            <a:extLst>
              <a:ext uri="{FF2B5EF4-FFF2-40B4-BE49-F238E27FC236}">
                <a16:creationId xmlns:a16="http://schemas.microsoft.com/office/drawing/2014/main" id="{3F67B04E-87DA-9827-C863-DFEAC8C3A4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044" y="2069916"/>
            <a:ext cx="3885106" cy="2128363"/>
          </a:xfrm>
          <a:prstGeom prst="rect">
            <a:avLst/>
          </a:prstGeom>
        </p:spPr>
      </p:pic>
      <p:pic>
        <p:nvPicPr>
          <p:cNvPr id="5" name="그림 4" descr="텍스트, 의류, 사람, 실내이(가) 표시된 사진&#10;&#10;자동 생성된 설명">
            <a:extLst>
              <a:ext uri="{FF2B5EF4-FFF2-40B4-BE49-F238E27FC236}">
                <a16:creationId xmlns:a16="http://schemas.microsoft.com/office/drawing/2014/main" id="{5EDE03CB-0044-6F7C-D636-15C8CE74953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1697" y="2059722"/>
            <a:ext cx="3207835" cy="21385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90656D2-6722-DE34-EC58-7D727DC597D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1697" y="4428934"/>
            <a:ext cx="3207835" cy="214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3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1280</TotalTime>
  <Words>2244</Words>
  <Application>Microsoft Office PowerPoint</Application>
  <PresentationFormat>와이드스크린</PresentationFormat>
  <Paragraphs>731</Paragraphs>
  <Slides>48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48</vt:i4>
      </vt:variant>
    </vt:vector>
  </HeadingPairs>
  <TitlesOfParts>
    <vt:vector size="55" baseType="lpstr">
      <vt:lpstr>Trebuchet MS</vt:lpstr>
      <vt:lpstr>Century Gothic</vt:lpstr>
      <vt:lpstr>Noto Sans KR</vt:lpstr>
      <vt:lpstr>Arial</vt:lpstr>
      <vt:lpstr>Noto Sans Symbols</vt:lpstr>
      <vt:lpstr>Office 테마</vt:lpstr>
      <vt:lpstr>Title &amp; Bullet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현장 제작물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F&amp;B</vt:lpstr>
      <vt:lpstr>PowerPoint 프레젠테이션</vt:lpstr>
      <vt:lpstr>PowerPoint 프레젠테이션</vt:lpstr>
      <vt:lpstr>PowerPoint 프레젠테이션</vt:lpstr>
      <vt:lpstr>Session Day-1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Session Day-2</vt:lpstr>
      <vt:lpstr>PowerPoint 프레젠테이션</vt:lpstr>
      <vt:lpstr>PowerPoint 프레젠테이션</vt:lpstr>
      <vt:lpstr>PowerPoint 프레젠테이션</vt:lpstr>
      <vt:lpstr>Sketch</vt:lpstr>
      <vt:lpstr>PowerPoint 프레젠테이션</vt:lpstr>
      <vt:lpstr>PowerPoint 프레젠테이션</vt:lpstr>
      <vt:lpstr>Invoice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EOD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</dc:creator>
  <cp:lastModifiedBy>양승철</cp:lastModifiedBy>
  <cp:revision>151</cp:revision>
  <cp:lastPrinted>2024-05-16T06:34:11Z</cp:lastPrinted>
  <dcterms:created xsi:type="dcterms:W3CDTF">2022-09-16T03:54:10Z</dcterms:created>
  <dcterms:modified xsi:type="dcterms:W3CDTF">2025-05-02T00:25:00Z</dcterms:modified>
</cp:coreProperties>
</file>